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6" r:id="rId2"/>
    <p:sldId id="271" r:id="rId3"/>
    <p:sldId id="264" r:id="rId4"/>
    <p:sldId id="340" r:id="rId5"/>
    <p:sldId id="338" r:id="rId6"/>
    <p:sldId id="339" r:id="rId7"/>
    <p:sldId id="327" r:id="rId8"/>
    <p:sldId id="341" r:id="rId9"/>
    <p:sldId id="347" r:id="rId10"/>
    <p:sldId id="352" r:id="rId11"/>
    <p:sldId id="289" r:id="rId12"/>
    <p:sldId id="308" r:id="rId13"/>
    <p:sldId id="302" r:id="rId14"/>
    <p:sldId id="267" r:id="rId15"/>
    <p:sldId id="323" r:id="rId16"/>
    <p:sldId id="324" r:id="rId17"/>
    <p:sldId id="374" r:id="rId18"/>
    <p:sldId id="369" r:id="rId19"/>
    <p:sldId id="355" r:id="rId20"/>
    <p:sldId id="345" r:id="rId21"/>
    <p:sldId id="342" r:id="rId22"/>
    <p:sldId id="360" r:id="rId23"/>
    <p:sldId id="3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Панкратова" initials="ЛП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72BC"/>
    <a:srgbClr val="CD696C"/>
    <a:srgbClr val="548235"/>
    <a:srgbClr val="00B0F0"/>
    <a:srgbClr val="DA5D03"/>
    <a:srgbClr val="A7C7E4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0" autoAdjust="0"/>
    <p:restoredTop sz="94660"/>
  </p:normalViewPr>
  <p:slideViewPr>
    <p:cSldViewPr snapToGrid="0">
      <p:cViewPr>
        <p:scale>
          <a:sx n="114" d="100"/>
          <a:sy n="114" d="100"/>
        </p:scale>
        <p:origin x="-33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Фонды музеев университета (ед. хр.)</a:t>
            </a:r>
          </a:p>
        </c:rich>
      </c:tx>
      <c:layout>
        <c:manualLayout>
          <c:xMode val="edge"/>
          <c:yMode val="edge"/>
          <c:x val="0.56225235260387607"/>
          <c:y val="4.238487019587149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73664781114173E-2"/>
          <c:y val="0.14998867141045946"/>
          <c:w val="0.62906164868649472"/>
          <c:h val="0.750331236091885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фонды</c:v>
                </c:pt>
              </c:strCache>
            </c:strRef>
          </c:tx>
          <c:dLbls>
            <c:dLbl>
              <c:idx val="4"/>
              <c:layout>
                <c:manualLayout>
                  <c:x val="-2.1561886407038867E-2"/>
                  <c:y val="5.858975932587661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55-4139-AC94-611ED6141C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95572294419277E-2"/>
                  <c:y val="-6.890341107353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55-4139-AC94-611ED6141C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294793732350505E-2"/>
                  <c:y val="-7.905278900233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55-4139-AC94-611ED6141C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Археологии и этнографии Сибири</c:v>
                </c:pt>
                <c:pt idx="1">
                  <c:v>Палеонтологический</c:v>
                </c:pt>
                <c:pt idx="2">
                  <c:v>Зоологический</c:v>
                </c:pt>
                <c:pt idx="3">
                  <c:v>Минералогический</c:v>
                </c:pt>
                <c:pt idx="4">
                  <c:v>Музей почв</c:v>
                </c:pt>
                <c:pt idx="5">
                  <c:v>Музей истории ТГУ</c:v>
                </c:pt>
                <c:pt idx="6">
                  <c:v>Музей истории физики</c:v>
                </c:pt>
                <c:pt idx="7">
                  <c:v>СКАТ</c:v>
                </c:pt>
                <c:pt idx="8">
                  <c:v>Музей книги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300000</c:v>
                </c:pt>
                <c:pt idx="1">
                  <c:v>46493</c:v>
                </c:pt>
                <c:pt idx="2">
                  <c:v>110000</c:v>
                </c:pt>
                <c:pt idx="3">
                  <c:v>50000</c:v>
                </c:pt>
                <c:pt idx="4" formatCode="General">
                  <c:v>2000</c:v>
                </c:pt>
                <c:pt idx="5">
                  <c:v>14000</c:v>
                </c:pt>
                <c:pt idx="6" formatCode="General">
                  <c:v>1000</c:v>
                </c:pt>
                <c:pt idx="7" formatCode="General">
                  <c:v>300</c:v>
                </c:pt>
                <c:pt idx="8" formatCode="General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55-4139-AC94-611ED6141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5747062896097"/>
          <c:y val="0.12302551584018642"/>
          <c:w val="0.28183073720960872"/>
          <c:h val="0.693585941720988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0.01162</cdr:x>
      <cdr:y>0.88056</cdr:y>
    </cdr:from>
    <cdr:to>
      <cdr:x>0.54392</cdr:x>
      <cdr:y>0.96615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043" y="4749247"/>
          <a:ext cx="6096178" cy="461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Фонды</a:t>
          </a:r>
          <a:r>
            <a:rPr kumimoji="0" lang="ru-RU" sz="1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музеев ТГУ составляют более </a:t>
          </a:r>
          <a:r>
            <a:rPr kumimoji="0" lang="ru-RU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525 739 ед. хр.</a:t>
          </a:r>
        </a:p>
      </cdr:txBody>
    </cdr:sp>
  </cdr:relSizeAnchor>
  <cdr:relSizeAnchor xmlns:cdr="http://schemas.openxmlformats.org/drawingml/2006/chartDrawing">
    <cdr:from>
      <cdr:x>0.58009</cdr:x>
      <cdr:y>0.85658</cdr:y>
    </cdr:from>
    <cdr:to>
      <cdr:x>0.99103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43543" y="4619896"/>
          <a:ext cx="4706224" cy="773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0.54326</cdr:x>
      <cdr:y>0.8516</cdr:y>
    </cdr:from>
    <cdr:to>
      <cdr:x>0.98397</cdr:x>
      <cdr:y>0.95435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221647" y="4593034"/>
          <a:ext cx="5047259" cy="55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dirty="0" smtClean="0">
              <a:solidFill>
                <a:srgbClr val="0072BC"/>
              </a:solidFill>
            </a:rPr>
            <a:t>Фактически  владельцами музейных фондов</a:t>
          </a:r>
        </a:p>
        <a:p xmlns:a="http://schemas.openxmlformats.org/drawingml/2006/main">
          <a:pPr algn="l"/>
          <a:r>
            <a:rPr lang="ru-RU" sz="1600" dirty="0" smtClean="0">
              <a:solidFill>
                <a:srgbClr val="0072BC"/>
              </a:solidFill>
            </a:rPr>
            <a:t>являются 3 факультета, 1 институт и Научная библиотека</a:t>
          </a:r>
          <a:endParaRPr lang="ru-RU" sz="1600" dirty="0">
            <a:solidFill>
              <a:srgbClr val="0072BC"/>
            </a:solidFill>
          </a:endParaRPr>
        </a:p>
      </cdr:txBody>
    </cdr:sp>
  </cdr:relSizeAnchor>
  <cdr:relSizeAnchor xmlns:cdr="http://schemas.openxmlformats.org/drawingml/2006/chartDrawing">
    <cdr:from>
      <cdr:x>0.00932</cdr:x>
      <cdr:y>0.93924</cdr:y>
    </cdr:from>
    <cdr:to>
      <cdr:x>0.471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703" y="5065743"/>
          <a:ext cx="5287483" cy="327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72BC"/>
              </a:solidFill>
            </a:rPr>
            <a:t>Музейный фонд Томской области – менее 300 000 ед. хр.</a:t>
          </a:r>
          <a:endParaRPr lang="ru-RU" sz="1400" dirty="0">
            <a:solidFill>
              <a:srgbClr val="0072B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253E-E5F7-40B2-971B-C4BBA9A6AB0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CD028-16E9-4B3B-BAE6-85A4FCA8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7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Вызовы времени - это вопросы к обществу как субъекту, это сигналы о том, что на изменившиеся условия жизни ему необходимо менять формы и способы поведения.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D028-16E9-4B3B-BAE6-85A4FCA835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2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D028-16E9-4B3B-BAE6-85A4FCA835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4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D028-16E9-4B3B-BAE6-85A4FCA835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1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D028-16E9-4B3B-BAE6-85A4FCA835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4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D028-16E9-4B3B-BAE6-85A4FCA835A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4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4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6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3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5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1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9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B046-5803-41B2-9A6A-BBED9DFEB8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CE24-C69D-415B-99C8-959A4066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3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microsoft.com/office/2007/relationships/hdphoto" Target="../media/hdphoto11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3.jpeg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openxmlformats.org/officeDocument/2006/relationships/image" Target="../media/image16.jpe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3582785" y="5410636"/>
            <a:ext cx="8609215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Университетские музеи - 2035</a:t>
            </a: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00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Проектная группа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9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9778" y="1162958"/>
            <a:ext cx="5488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1. Продажа </a:t>
            </a:r>
            <a:r>
              <a:rPr lang="ru-RU" sz="2800" b="1" dirty="0"/>
              <a:t>музейных коллекций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52514" y="1516225"/>
            <a:ext cx="7630690" cy="1405311"/>
            <a:chOff x="865514" y="2634877"/>
            <a:chExt cx="10481094" cy="211191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65514" y="2634877"/>
              <a:ext cx="10481094" cy="2111911"/>
              <a:chOff x="1035170" y="2978826"/>
              <a:chExt cx="10481094" cy="2111911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3" b="98964" l="0" r="9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54" t="21354" r="24033" b="22236"/>
              <a:stretch/>
            </p:blipFill>
            <p:spPr>
              <a:xfrm>
                <a:off x="6228271" y="3588590"/>
                <a:ext cx="1250831" cy="1356568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668" l="166" r="996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88" t="18934" r="23757" b="21519"/>
              <a:stretch/>
            </p:blipFill>
            <p:spPr>
              <a:xfrm>
                <a:off x="1035170" y="3453205"/>
                <a:ext cx="1354347" cy="149195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65" y="3488504"/>
                <a:ext cx="1556740" cy="155674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5888" y="2978826"/>
                <a:ext cx="2860376" cy="2111911"/>
              </a:xfrm>
              <a:prstGeom prst="rect">
                <a:avLst/>
              </a:prstGeom>
            </p:spPr>
          </p:pic>
          <p:sp>
            <p:nvSpPr>
              <p:cNvPr id="20" name="Стрелка вправо 19"/>
              <p:cNvSpPr/>
              <p:nvPr/>
            </p:nvSpPr>
            <p:spPr>
              <a:xfrm>
                <a:off x="7668236" y="4098712"/>
                <a:ext cx="811530" cy="336323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трелка вправо 20"/>
              <p:cNvSpPr/>
              <p:nvPr/>
            </p:nvSpPr>
            <p:spPr>
              <a:xfrm>
                <a:off x="5140696" y="4098711"/>
                <a:ext cx="811530" cy="336323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трелка вправо 21"/>
              <p:cNvSpPr/>
              <p:nvPr/>
            </p:nvSpPr>
            <p:spPr>
              <a:xfrm>
                <a:off x="2534402" y="4098712"/>
                <a:ext cx="811530" cy="336323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940697" y="3293615"/>
              <a:ext cx="1497164" cy="1443942"/>
              <a:chOff x="4928559" y="1429135"/>
              <a:chExt cx="1038044" cy="987698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928559" y="1440611"/>
                <a:ext cx="1038044" cy="97622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4928559" y="1429135"/>
                <a:ext cx="1038044" cy="97622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629778" y="336366"/>
            <a:ext cx="11275007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Варианты выхода из проблемы</a:t>
            </a:r>
            <a:endParaRPr lang="ru-RU" b="1" dirty="0">
              <a:latin typeface="+mn-lt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10</a:t>
            </a:fld>
            <a:endParaRPr lang="ru-RU" dirty="0"/>
          </a:p>
        </p:txBody>
      </p:sp>
      <p:pic>
        <p:nvPicPr>
          <p:cNvPr id="19" name="image1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29778" y="3163061"/>
            <a:ext cx="898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/>
              <a:t>2. Определение </a:t>
            </a:r>
            <a:r>
              <a:rPr lang="ru-RU" sz="2800" b="1" dirty="0"/>
              <a:t>университетских музеев как </a:t>
            </a:r>
            <a:r>
              <a:rPr lang="ru-RU" sz="2800" b="1" dirty="0" smtClean="0"/>
              <a:t>институции</a:t>
            </a:r>
            <a:endParaRPr lang="ru-RU" sz="28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881351" y="3608733"/>
            <a:ext cx="3795181" cy="2493954"/>
            <a:chOff x="2785696" y="1391198"/>
            <a:chExt cx="6107689" cy="417395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3473803" y="2148723"/>
              <a:ext cx="2072082" cy="16610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538700" y="3781861"/>
              <a:ext cx="21333" cy="17832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188990" y="4362481"/>
              <a:ext cx="671120" cy="4865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224472" y="4388493"/>
              <a:ext cx="671120" cy="4110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5524551" y="2312645"/>
              <a:ext cx="2106832" cy="14918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253269" y="1391198"/>
              <a:ext cx="2812639" cy="163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2BC"/>
                  </a:solidFill>
                </a:rPr>
                <a:t>Интеграция</a:t>
              </a:r>
            </a:p>
            <a:p>
              <a:pPr algn="ctr"/>
              <a:r>
                <a:rPr lang="ru-RU" sz="2000" b="1" dirty="0" smtClean="0">
                  <a:solidFill>
                    <a:srgbClr val="0072BC"/>
                  </a:solidFill>
                </a:rPr>
                <a:t>университетских</a:t>
              </a:r>
            </a:p>
            <a:p>
              <a:pPr algn="ctr"/>
              <a:r>
                <a:rPr lang="ru-RU" sz="2000" b="1" dirty="0" smtClean="0">
                  <a:solidFill>
                    <a:srgbClr val="0072BC"/>
                  </a:solidFill>
                </a:rPr>
                <a:t>музеев</a:t>
              </a:r>
              <a:endParaRPr lang="ru-RU" sz="2000" b="1" dirty="0">
                <a:solidFill>
                  <a:srgbClr val="0072BC"/>
                </a:solidFill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V="1">
              <a:off x="3947064" y="2730733"/>
              <a:ext cx="864066" cy="7298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6437392" y="2670420"/>
              <a:ext cx="715491" cy="7466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 descr="C:\Users\Employee\YandexDisk\Скриншоты\музеи_иконка-2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" r="1621"/>
            <a:stretch/>
          </p:blipFill>
          <p:spPr bwMode="auto">
            <a:xfrm>
              <a:off x="6111358" y="3522003"/>
              <a:ext cx="2782027" cy="1649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696" y="3605407"/>
              <a:ext cx="1566171" cy="1566172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" y="3941308"/>
            <a:ext cx="2082478" cy="1405311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>
            <a:off x="3103002" y="4643963"/>
            <a:ext cx="590829" cy="2237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5887579" y="4643962"/>
            <a:ext cx="590829" cy="2237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34272" y="3701224"/>
            <a:ext cx="2908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Миссия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университетских музеев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Employee\Desktop\Downloads\book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97" y="4365351"/>
            <a:ext cx="2036500" cy="14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40979" y="1121319"/>
            <a:ext cx="26254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университетские музеи могли сохранить актуальность в </a:t>
            </a:r>
            <a:r>
              <a:rPr lang="en-US" dirty="0"/>
              <a:t>XXI</a:t>
            </a:r>
            <a:r>
              <a:rPr lang="ru-RU" dirty="0"/>
              <a:t> веке, </a:t>
            </a:r>
            <a:r>
              <a:rPr lang="ru-RU" b="1" dirty="0">
                <a:solidFill>
                  <a:srgbClr val="0072BC"/>
                </a:solidFill>
              </a:rPr>
              <a:t>необходимо выстроить взаимоотношения между университетом и его музеями как институциональные</a:t>
            </a:r>
            <a:endParaRPr lang="ru-RU" dirty="0"/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Role of University Museums and Heritage in the 21st Century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Zenobia R.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Kozak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Museum Review, Volume 1, Number 1, 2016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79" y="1570542"/>
            <a:ext cx="10738675" cy="49629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Позиционирование </a:t>
            </a:r>
            <a:r>
              <a:rPr lang="ru-RU" sz="2400" dirty="0"/>
              <a:t>музейных коллекций  как </a:t>
            </a: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0072BC"/>
                </a:solidFill>
              </a:rPr>
              <a:t>достояния</a:t>
            </a:r>
            <a:r>
              <a:rPr lang="ru-RU" dirty="0" smtClean="0">
                <a:solidFill>
                  <a:srgbClr val="0072BC"/>
                </a:solidFill>
              </a:rPr>
              <a:t> </a:t>
            </a:r>
            <a:r>
              <a:rPr lang="ru-RU" b="1" dirty="0" smtClean="0">
                <a:solidFill>
                  <a:srgbClr val="0072BC"/>
                </a:solidFill>
              </a:rPr>
              <a:t>университета</a:t>
            </a:r>
            <a:endParaRPr lang="ru-RU" sz="2400" dirty="0" smtClean="0">
              <a:solidFill>
                <a:srgbClr val="0072BC"/>
              </a:solidFill>
            </a:endParaRPr>
          </a:p>
          <a:p>
            <a:pPr marL="514350" indent="-514350">
              <a:buAutoNum type="arabicPeriod"/>
            </a:pPr>
            <a:r>
              <a:rPr lang="ru-RU" sz="2400" dirty="0" smtClean="0"/>
              <a:t>Представление </a:t>
            </a:r>
            <a:r>
              <a:rPr lang="ru-RU" b="1" dirty="0" smtClean="0">
                <a:solidFill>
                  <a:srgbClr val="0072BC"/>
                </a:solidFill>
              </a:rPr>
              <a:t>своего потенциала </a:t>
            </a:r>
            <a:r>
              <a:rPr lang="ru-RU" sz="2400" dirty="0" smtClean="0"/>
              <a:t>как: </a:t>
            </a:r>
          </a:p>
          <a:p>
            <a:r>
              <a:rPr lang="ru-RU" b="1" dirty="0" smtClean="0">
                <a:solidFill>
                  <a:srgbClr val="0072BC"/>
                </a:solidFill>
              </a:rPr>
              <a:t>музей в университете</a:t>
            </a:r>
            <a:endParaRPr lang="en-US" dirty="0">
              <a:solidFill>
                <a:srgbClr val="0072BC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(полноценный музей)</a:t>
            </a:r>
          </a:p>
          <a:p>
            <a:r>
              <a:rPr lang="ru-RU" b="1" dirty="0" smtClean="0">
                <a:solidFill>
                  <a:srgbClr val="0072BC"/>
                </a:solidFill>
              </a:rPr>
              <a:t>университетский музей</a:t>
            </a:r>
            <a:r>
              <a:rPr lang="ru-RU" dirty="0" smtClean="0">
                <a:solidFill>
                  <a:srgbClr val="0072BC"/>
                </a:solidFill>
              </a:rPr>
              <a:t> </a:t>
            </a:r>
            <a:endParaRPr lang="en-US" dirty="0" smtClean="0">
              <a:solidFill>
                <a:srgbClr val="0072BC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(включен в научно-исследовательский и образовательный процессы университета)</a:t>
            </a: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0072BC"/>
                </a:solidFill>
              </a:rPr>
              <a:t>музей для университета</a:t>
            </a:r>
            <a:endParaRPr lang="en-US" dirty="0">
              <a:solidFill>
                <a:srgbClr val="0072BC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(работают на имидж и позиционирование университета)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778" y="477038"/>
            <a:ext cx="11266213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Миссия западных университетских музеев</a:t>
            </a:r>
            <a:endParaRPr lang="en-US" b="1" dirty="0">
              <a:latin typeface="+mn-lt"/>
            </a:endParaRPr>
          </a:p>
        </p:txBody>
      </p:sp>
      <p:pic>
        <p:nvPicPr>
          <p:cNvPr id="9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79" y="1924439"/>
            <a:ext cx="5062088" cy="3308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2BC"/>
                </a:solidFill>
              </a:rPr>
              <a:t>Не </a:t>
            </a:r>
            <a:r>
              <a:rPr lang="ru-RU" sz="2000" dirty="0">
                <a:solidFill>
                  <a:srgbClr val="0072BC"/>
                </a:solidFill>
              </a:rPr>
              <a:t>интегрированные </a:t>
            </a:r>
            <a:r>
              <a:rPr lang="ru-RU" sz="2000" dirty="0" smtClean="0">
                <a:solidFill>
                  <a:srgbClr val="0072BC"/>
                </a:solidFill>
              </a:rPr>
              <a:t>музеи:</a:t>
            </a:r>
            <a:endParaRPr lang="ru-RU" sz="2000" dirty="0">
              <a:solidFill>
                <a:srgbClr val="0072BC"/>
              </a:solidFill>
            </a:endParaRPr>
          </a:p>
          <a:p>
            <a:r>
              <a:rPr lang="ru-RU" sz="2000" dirty="0" smtClean="0"/>
              <a:t>Московский государственный университет </a:t>
            </a:r>
          </a:p>
          <a:p>
            <a:r>
              <a:rPr lang="ru-RU" sz="2000" dirty="0"/>
              <a:t>Саратовский государственный университет </a:t>
            </a:r>
          </a:p>
          <a:p>
            <a:r>
              <a:rPr lang="ru-RU" sz="2000" dirty="0"/>
              <a:t>Пермский государственный университет </a:t>
            </a:r>
          </a:p>
          <a:p>
            <a:r>
              <a:rPr lang="ru-RU" sz="2000" dirty="0"/>
              <a:t>Южный федеральный университет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0072BC"/>
                </a:solidFill>
              </a:rPr>
              <a:t>Интегрированные музеи:</a:t>
            </a:r>
            <a:endParaRPr lang="ru-RU" sz="2000" dirty="0">
              <a:solidFill>
                <a:srgbClr val="0072BC"/>
              </a:solidFill>
            </a:endParaRPr>
          </a:p>
          <a:p>
            <a:r>
              <a:rPr lang="ru-RU" sz="2000" dirty="0" smtClean="0"/>
              <a:t>Санкт-Петербургский государственный университет </a:t>
            </a:r>
          </a:p>
          <a:p>
            <a:r>
              <a:rPr lang="ru-RU" sz="2000" dirty="0" smtClean="0"/>
              <a:t>Казанский государственный университет 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778" y="345158"/>
            <a:ext cx="11301383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Российские университетские </a:t>
            </a:r>
            <a:r>
              <a:rPr lang="ru-RU" b="1" dirty="0" smtClean="0">
                <a:latin typeface="+mn-lt"/>
              </a:rPr>
              <a:t>музеи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8" y="536330"/>
            <a:ext cx="1274342" cy="1344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0469" y="1924605"/>
            <a:ext cx="60755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72BC"/>
                </a:solidFill>
              </a:rPr>
              <a:t>Преимущества институциональной интеграции </a:t>
            </a:r>
            <a:endParaRPr lang="ru-RU" sz="2000" b="1" dirty="0" smtClean="0">
              <a:solidFill>
                <a:srgbClr val="0072BC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72BC"/>
                </a:solidFill>
              </a:rPr>
              <a:t>университетских </a:t>
            </a:r>
            <a:r>
              <a:rPr lang="ru-RU" sz="2000" b="1" dirty="0">
                <a:solidFill>
                  <a:srgbClr val="0072BC"/>
                </a:solidFill>
              </a:rPr>
              <a:t>музеев </a:t>
            </a:r>
            <a:r>
              <a:rPr lang="ru-RU" sz="2000" b="1" dirty="0" smtClean="0">
                <a:solidFill>
                  <a:srgbClr val="0072BC"/>
                </a:solidFill>
              </a:rPr>
              <a:t>России</a:t>
            </a:r>
          </a:p>
          <a:p>
            <a:pPr marL="252000" indent="-2520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smtClean="0">
                <a:solidFill>
                  <a:srgbClr val="0072BC"/>
                </a:solidFill>
              </a:rPr>
              <a:t>четко сформулированная миссия </a:t>
            </a:r>
            <a:r>
              <a:rPr lang="ru-RU" sz="2000" dirty="0">
                <a:solidFill>
                  <a:srgbClr val="0072BC"/>
                </a:solidFill>
              </a:rPr>
              <a:t>/ в равной степени реализуют все направления деятельности</a:t>
            </a:r>
          </a:p>
          <a:p>
            <a:pPr marL="252000" indent="-2520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rgbClr val="0072BC"/>
                </a:solidFill>
              </a:rPr>
              <a:t>имеют ясные представления о своем фонде: состав, структура, численность, входят в </a:t>
            </a:r>
            <a:r>
              <a:rPr lang="ru-RU" sz="2000" dirty="0" err="1">
                <a:solidFill>
                  <a:srgbClr val="0072BC"/>
                </a:solidFill>
              </a:rPr>
              <a:t>Госкаталог</a:t>
            </a:r>
            <a:endParaRPr lang="ru-RU" sz="2000" dirty="0">
              <a:solidFill>
                <a:srgbClr val="0072BC"/>
              </a:solidFill>
            </a:endParaRP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2000" dirty="0">
                <a:solidFill>
                  <a:srgbClr val="0072BC"/>
                </a:solidFill>
              </a:rPr>
              <a:t>недостаток штатных единиц компенсируют за счет привлечения сотрудников и обучающихся университета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2000" dirty="0">
                <a:solidFill>
                  <a:srgbClr val="0072BC"/>
                </a:solidFill>
              </a:rPr>
              <a:t>являются постоянными </a:t>
            </a:r>
            <a:r>
              <a:rPr lang="ru-RU" sz="2000" dirty="0" err="1">
                <a:solidFill>
                  <a:srgbClr val="0072BC"/>
                </a:solidFill>
              </a:rPr>
              <a:t>грантополучателями</a:t>
            </a:r>
            <a:r>
              <a:rPr lang="ru-RU" sz="2000" dirty="0">
                <a:solidFill>
                  <a:srgbClr val="0072BC"/>
                </a:solidFill>
              </a:rPr>
              <a:t> фонда В. Потанина / реализуют уникальные </a:t>
            </a:r>
            <a:r>
              <a:rPr lang="ru-RU" sz="2000" dirty="0" smtClean="0">
                <a:solidFill>
                  <a:srgbClr val="0072BC"/>
                </a:solidFill>
              </a:rPr>
              <a:t>проекты</a:t>
            </a:r>
            <a:endParaRPr lang="en-US" sz="2000" dirty="0" smtClean="0">
              <a:solidFill>
                <a:srgbClr val="0072BC"/>
              </a:solidFill>
            </a:endParaRPr>
          </a:p>
          <a:p>
            <a:pPr marL="252000" indent="-252000">
              <a:spcAft>
                <a:spcPts val="600"/>
              </a:spcAft>
            </a:pPr>
            <a:endParaRPr lang="ru-RU" dirty="0">
              <a:solidFill>
                <a:srgbClr val="0072BC"/>
              </a:solidFill>
            </a:endParaRPr>
          </a:p>
        </p:txBody>
      </p:sp>
      <p:sp>
        <p:nvSpPr>
          <p:cNvPr id="10" name="Shape 11"/>
          <p:cNvSpPr txBox="1">
            <a:spLocks/>
          </p:cNvSpPr>
          <p:nvPr/>
        </p:nvSpPr>
        <p:spPr>
          <a:xfrm>
            <a:off x="629778" y="1095986"/>
            <a:ext cx="11266213" cy="85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бывшие Императорские университеты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78" y="1206021"/>
            <a:ext cx="11371721" cy="4614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1) Музей </a:t>
            </a:r>
            <a:r>
              <a:rPr lang="ru-RU" sz="2200" dirty="0"/>
              <a:t>истории, археологии и этнографии Сибири имени В.М. Флоринского (МАЭС)</a:t>
            </a:r>
          </a:p>
          <a:p>
            <a:pPr marL="0" indent="0">
              <a:buNone/>
            </a:pPr>
            <a:r>
              <a:rPr lang="ru-RU" sz="2200" dirty="0"/>
              <a:t>2) Зоологический музей</a:t>
            </a:r>
          </a:p>
          <a:p>
            <a:pPr marL="0" indent="0">
              <a:buNone/>
            </a:pPr>
            <a:r>
              <a:rPr lang="ru-RU" sz="2200" dirty="0"/>
              <a:t>3) Палеонтологический музей имени В.А. </a:t>
            </a:r>
            <a:r>
              <a:rPr lang="ru-RU" sz="2200" dirty="0" err="1"/>
              <a:t>Хахлова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4) Минералогический музей имени И.К. Баженова</a:t>
            </a:r>
          </a:p>
          <a:p>
            <a:pPr marL="0" indent="0">
              <a:buNone/>
            </a:pPr>
            <a:r>
              <a:rPr lang="ru-RU" sz="2200" dirty="0"/>
              <a:t>5) Музей истории Томского государственного университета </a:t>
            </a:r>
          </a:p>
          <a:p>
            <a:pPr marL="0" indent="0">
              <a:buNone/>
            </a:pPr>
            <a:r>
              <a:rPr lang="ru-RU" sz="2200" dirty="0"/>
              <a:t>6) Музей истории физики</a:t>
            </a:r>
          </a:p>
          <a:p>
            <a:pPr marL="0" indent="0">
              <a:buNone/>
            </a:pPr>
            <a:r>
              <a:rPr lang="ru-RU" sz="2200" dirty="0"/>
              <a:t>7) Музей почв</a:t>
            </a:r>
          </a:p>
          <a:p>
            <a:pPr marL="0" indent="0">
              <a:buNone/>
            </a:pPr>
            <a:r>
              <a:rPr lang="ru-RU" sz="2200" dirty="0"/>
              <a:t>8) Музей Юридического института </a:t>
            </a:r>
          </a:p>
          <a:p>
            <a:pPr marL="0" indent="0">
              <a:buNone/>
            </a:pPr>
            <a:r>
              <a:rPr lang="ru-RU" sz="2200" dirty="0"/>
              <a:t>9) Музей экономического образования ТГУ </a:t>
            </a:r>
          </a:p>
          <a:p>
            <a:pPr marL="0" indent="0">
              <a:buNone/>
            </a:pPr>
            <a:r>
              <a:rPr lang="ru-RU" sz="2200" dirty="0"/>
              <a:t>10) Музей спортивного клуба «</a:t>
            </a:r>
            <a:r>
              <a:rPr lang="ru-RU" sz="2200" dirty="0" smtClean="0"/>
              <a:t>СКАТ ТГУ»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11) Музей книги Научной библиотеки </a:t>
            </a:r>
            <a:r>
              <a:rPr lang="ru-RU" sz="2200" dirty="0" smtClean="0"/>
              <a:t>ТГУ</a:t>
            </a:r>
            <a:endParaRPr lang="ru-RU" sz="2200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779" y="336366"/>
            <a:ext cx="11283798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А как у нас?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7" y="3593891"/>
            <a:ext cx="3329524" cy="2226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75" y="1659366"/>
            <a:ext cx="2730305" cy="1822396"/>
          </a:xfrm>
          <a:prstGeom prst="rect">
            <a:avLst/>
          </a:prstGeom>
        </p:spPr>
      </p:pic>
      <p:pic>
        <p:nvPicPr>
          <p:cNvPr id="11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9779" y="1263707"/>
            <a:ext cx="11239836" cy="38991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Заинтересованная в университетских музеях </a:t>
            </a:r>
            <a:r>
              <a:rPr lang="ru-RU" sz="2400" b="1" dirty="0" smtClean="0">
                <a:solidFill>
                  <a:srgbClr val="0072BC"/>
                </a:solidFill>
              </a:rPr>
              <a:t>аудитория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2BC"/>
                </a:solidFill>
              </a:rPr>
              <a:t>Наукоёмкое и историчное музейное собрание</a:t>
            </a:r>
            <a:r>
              <a:rPr lang="ru-RU" sz="2400" dirty="0" smtClean="0">
                <a:solidFill>
                  <a:srgbClr val="0072BC"/>
                </a:solidFill>
              </a:rPr>
              <a:t>, </a:t>
            </a:r>
            <a:r>
              <a:rPr lang="ru-RU" sz="2400" dirty="0" smtClean="0"/>
              <a:t>сопоставимое с музейными собрания столичных университетов (имперское прошлое) и академических институтов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2BC"/>
                </a:solidFill>
              </a:rPr>
              <a:t>Коллекции мировой научной и культурной значимости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2BC"/>
                </a:solidFill>
              </a:rPr>
              <a:t>Многопрофильность и многодисциплинарность</a:t>
            </a:r>
            <a:r>
              <a:rPr lang="ru-RU" sz="2400" dirty="0" smtClean="0">
                <a:solidFill>
                  <a:srgbClr val="0072BC"/>
                </a:solidFill>
              </a:rPr>
              <a:t> </a:t>
            </a:r>
            <a:r>
              <a:rPr lang="ru-RU" sz="2400" dirty="0" smtClean="0"/>
              <a:t>музейного собрания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2BC"/>
                </a:solidFill>
              </a:rPr>
              <a:t>Нет музейных специалистов</a:t>
            </a:r>
            <a:r>
              <a:rPr lang="ru-RU" sz="2400" dirty="0" smtClean="0">
                <a:solidFill>
                  <a:srgbClr val="0072BC"/>
                </a:solidFill>
              </a:rPr>
              <a:t>, </a:t>
            </a:r>
            <a:r>
              <a:rPr lang="ru-RU" sz="2400" dirty="0" smtClean="0"/>
              <a:t>но </a:t>
            </a:r>
            <a:r>
              <a:rPr lang="ru-RU" sz="2400" b="1" dirty="0" smtClean="0">
                <a:solidFill>
                  <a:srgbClr val="0072BC"/>
                </a:solidFill>
              </a:rPr>
              <a:t>есть многопрофильные эксперты</a:t>
            </a:r>
            <a:r>
              <a:rPr lang="ru-RU" sz="2400" dirty="0" smtClean="0">
                <a:solidFill>
                  <a:srgbClr val="0072BC"/>
                </a:solidFill>
              </a:rPr>
              <a:t>, </a:t>
            </a:r>
            <a:r>
              <a:rPr lang="ru-RU" sz="2400" dirty="0" smtClean="0"/>
              <a:t>имеющие опыт научно-исследовательской и преподавательской деятельности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2BC"/>
                </a:solidFill>
              </a:rPr>
              <a:t>Нахождение в культурно-историческом центре города</a:t>
            </a:r>
            <a:r>
              <a:rPr lang="ru-RU" sz="2400" dirty="0" smtClean="0">
                <a:solidFill>
                  <a:srgbClr val="0072BC"/>
                </a:solidFill>
              </a:rPr>
              <a:t>, </a:t>
            </a:r>
            <a:r>
              <a:rPr lang="ru-RU" sz="2400" dirty="0" smtClean="0"/>
              <a:t>в образовательной и научной среде</a:t>
            </a:r>
            <a:endParaRPr lang="ru-RU" sz="2400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779" y="336366"/>
            <a:ext cx="11239836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Особенности и преимущества музеев ТГУ</a:t>
            </a:r>
            <a:endParaRPr lang="en-US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829" y="5127677"/>
            <a:ext cx="11025890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Университетские музеи являются </a:t>
            </a:r>
            <a:r>
              <a:rPr lang="ru-RU" sz="2800" b="1" dirty="0" smtClean="0">
                <a:solidFill>
                  <a:srgbClr val="0070C0"/>
                </a:solidFill>
              </a:rPr>
              <a:t>конкурентным преимуществом </a:t>
            </a:r>
            <a:r>
              <a:rPr lang="ru-RU" sz="2800" b="1" dirty="0">
                <a:solidFill>
                  <a:srgbClr val="0070C0"/>
                </a:solidFill>
              </a:rPr>
              <a:t>ТГУ</a:t>
            </a:r>
            <a:endParaRPr lang="ru-RU" sz="2800" b="1" dirty="0"/>
          </a:p>
        </p:txBody>
      </p:sp>
      <p:pic>
        <p:nvPicPr>
          <p:cNvPr id="10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48620770"/>
              </p:ext>
            </p:extLst>
          </p:nvPr>
        </p:nvGraphicFramePr>
        <p:xfrm>
          <a:off x="364813" y="1016459"/>
          <a:ext cx="11452523" cy="539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29779" y="336366"/>
            <a:ext cx="11187558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Ресурсы музеев университета</a:t>
            </a:r>
            <a:endParaRPr lang="en-US" b="1" dirty="0">
              <a:latin typeface="+mn-lt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оцифровка\МАЭС\Июль  МАЭС JPG 610- 196\04 JPG SH 21\04 JPG SH 21\МАЭС 5252_2_3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5694" r="15151" b="2778"/>
          <a:stretch/>
        </p:blipFill>
        <p:spPr bwMode="auto">
          <a:xfrm>
            <a:off x="9847559" y="248573"/>
            <a:ext cx="2158010" cy="480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82179" y="1418415"/>
            <a:ext cx="5157787" cy="476111"/>
          </a:xfrm>
        </p:spPr>
        <p:txBody>
          <a:bodyPr/>
          <a:lstStyle/>
          <a:p>
            <a:r>
              <a:rPr lang="ru-RU" dirty="0"/>
              <a:t>Занимаемые </a:t>
            </a:r>
            <a:r>
              <a:rPr lang="ru-RU" dirty="0" smtClean="0"/>
              <a:t>площади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41538" y="1876309"/>
            <a:ext cx="5239067" cy="42064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Зоомузей – 536,0 кв. м.</a:t>
            </a:r>
          </a:p>
          <a:p>
            <a:r>
              <a:rPr lang="ru-RU" sz="2000" dirty="0" smtClean="0"/>
              <a:t>Минералогический – 176 кв. м.</a:t>
            </a:r>
          </a:p>
          <a:p>
            <a:r>
              <a:rPr lang="ru-RU" sz="2000" dirty="0" smtClean="0"/>
              <a:t>Музей археологии и этнографии – 214 кв. м.</a:t>
            </a:r>
          </a:p>
          <a:p>
            <a:r>
              <a:rPr lang="ru-RU" sz="2000" dirty="0" smtClean="0"/>
              <a:t>Музей истории ТГУ – 98,0 кв. м.</a:t>
            </a:r>
          </a:p>
          <a:p>
            <a:r>
              <a:rPr lang="ru-RU" sz="2000" dirty="0" smtClean="0"/>
              <a:t>Палеонтологический музей – 216,0 кв. м.</a:t>
            </a:r>
          </a:p>
          <a:p>
            <a:r>
              <a:rPr lang="ru-RU" sz="2000" dirty="0" smtClean="0"/>
              <a:t>Музей истории физики – 74 кв. м.</a:t>
            </a:r>
          </a:p>
          <a:p>
            <a:r>
              <a:rPr lang="ru-RU" sz="2000" dirty="0" smtClean="0"/>
              <a:t>Музей книги – 134,7 кв. м.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2BC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2BC"/>
                </a:solidFill>
              </a:rPr>
              <a:t>ИТОГО</a:t>
            </a:r>
            <a:r>
              <a:rPr lang="ru-RU" sz="2400" b="1" dirty="0">
                <a:solidFill>
                  <a:srgbClr val="0072BC"/>
                </a:solidFill>
              </a:rPr>
              <a:t>: 25 помещений - 1560,7 кв. м.</a:t>
            </a:r>
            <a:endParaRPr lang="ru-RU" sz="24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400" b="1" dirty="0">
              <a:solidFill>
                <a:srgbClr val="0072BC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980606" y="1386627"/>
            <a:ext cx="4697135" cy="512546"/>
          </a:xfrm>
        </p:spPr>
        <p:txBody>
          <a:bodyPr/>
          <a:lstStyle/>
          <a:p>
            <a:r>
              <a:rPr lang="ru-RU" dirty="0"/>
              <a:t>Кадровый </a:t>
            </a:r>
            <a:r>
              <a:rPr lang="ru-RU" dirty="0" smtClean="0"/>
              <a:t>ресурс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913748" y="1863669"/>
            <a:ext cx="5841506" cy="4387496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Археологии и этнографии </a:t>
            </a:r>
            <a:r>
              <a:rPr lang="ru-RU" sz="2000" dirty="0" smtClean="0"/>
              <a:t>Сибири </a:t>
            </a:r>
            <a:r>
              <a:rPr lang="ru-RU" sz="2000" dirty="0"/>
              <a:t>– </a:t>
            </a:r>
            <a:endParaRPr lang="ru-RU" sz="2000" dirty="0" smtClean="0"/>
          </a:p>
          <a:p>
            <a:pPr marL="0" lvl="0" indent="0">
              <a:buNone/>
            </a:pPr>
            <a:r>
              <a:rPr lang="ru-RU" sz="2000" dirty="0" smtClean="0"/>
              <a:t>    6,22 ставки</a:t>
            </a:r>
          </a:p>
          <a:p>
            <a:pPr lvl="0"/>
            <a:r>
              <a:rPr lang="ru-RU" sz="2000" dirty="0" smtClean="0"/>
              <a:t>Палеонтологический </a:t>
            </a:r>
            <a:r>
              <a:rPr lang="ru-RU" sz="2000" dirty="0"/>
              <a:t>– 2,3 </a:t>
            </a:r>
            <a:r>
              <a:rPr lang="ru-RU" sz="2000" dirty="0" smtClean="0"/>
              <a:t>ставки</a:t>
            </a:r>
          </a:p>
          <a:p>
            <a:r>
              <a:rPr lang="ru-RU" sz="2000" dirty="0"/>
              <a:t>Зоологический – 6,0 ставок</a:t>
            </a:r>
          </a:p>
          <a:p>
            <a:r>
              <a:rPr lang="ru-RU" sz="2000" dirty="0"/>
              <a:t>Минералогический – 3,0 ставки</a:t>
            </a:r>
          </a:p>
          <a:p>
            <a:r>
              <a:rPr lang="ru-RU" sz="2000" dirty="0"/>
              <a:t>Истории ТГУ – 3,64 </a:t>
            </a:r>
            <a:r>
              <a:rPr lang="ru-RU" sz="2000" dirty="0" smtClean="0"/>
              <a:t>ставки</a:t>
            </a:r>
          </a:p>
          <a:p>
            <a:pPr lvl="0"/>
            <a:r>
              <a:rPr lang="ru-RU" sz="2000" dirty="0" smtClean="0"/>
              <a:t>Музей почв </a:t>
            </a:r>
            <a:r>
              <a:rPr lang="ru-RU" sz="2000" dirty="0"/>
              <a:t>– 1 ставка</a:t>
            </a:r>
          </a:p>
          <a:p>
            <a:pPr marL="0" lvl="0" indent="0">
              <a:buNone/>
            </a:pPr>
            <a:endParaRPr lang="ru-RU" sz="300" dirty="0" smtClean="0"/>
          </a:p>
          <a:p>
            <a:pPr marL="0" lvl="0" indent="0">
              <a:buNone/>
            </a:pPr>
            <a:endParaRPr lang="ru-RU" sz="800" dirty="0"/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72BC"/>
                </a:solidFill>
              </a:rPr>
              <a:t>ИТОГО</a:t>
            </a:r>
            <a:r>
              <a:rPr lang="ru-RU" sz="2400" b="1" dirty="0">
                <a:solidFill>
                  <a:srgbClr val="0072BC"/>
                </a:solidFill>
              </a:rPr>
              <a:t>: 22,64 ставки / </a:t>
            </a:r>
            <a:r>
              <a:rPr lang="ru-RU" sz="2400" b="1" dirty="0" smtClean="0">
                <a:solidFill>
                  <a:srgbClr val="0072BC"/>
                </a:solidFill>
              </a:rPr>
              <a:t> </a:t>
            </a:r>
            <a:r>
              <a:rPr lang="ru-RU" sz="2400" b="1" dirty="0">
                <a:solidFill>
                  <a:srgbClr val="0072BC"/>
                </a:solidFill>
              </a:rPr>
              <a:t>27 </a:t>
            </a:r>
            <a:r>
              <a:rPr lang="ru-RU" sz="2400" b="1" dirty="0" smtClean="0">
                <a:solidFill>
                  <a:srgbClr val="0072BC"/>
                </a:solidFill>
              </a:rPr>
              <a:t>сотрудников</a:t>
            </a:r>
            <a:endParaRPr lang="ru-RU" sz="2400" b="1" dirty="0">
              <a:solidFill>
                <a:srgbClr val="0072BC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779" y="336366"/>
            <a:ext cx="10515600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655948" y="922592"/>
            <a:ext cx="10515600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8890519" y="60447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762AA-6FF4-4CA2-8039-65A321A8002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9779" y="336366"/>
            <a:ext cx="11187558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Ресурсы музеев университета</a:t>
            </a:r>
            <a:endParaRPr lang="en-US" b="1" dirty="0">
              <a:latin typeface="+mn-lt"/>
            </a:endParaRPr>
          </a:p>
        </p:txBody>
      </p:sp>
      <p:pic>
        <p:nvPicPr>
          <p:cNvPr id="13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940307" y="1406415"/>
            <a:ext cx="5416972" cy="4278714"/>
            <a:chOff x="1426937" y="2611035"/>
            <a:chExt cx="4129065" cy="332971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26937" y="2611035"/>
              <a:ext cx="4129065" cy="3329715"/>
              <a:chOff x="4445438" y="1516378"/>
              <a:chExt cx="3103839" cy="2674071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3940" y="1516378"/>
                <a:ext cx="2695337" cy="2572699"/>
              </a:xfrm>
              <a:prstGeom prst="rect">
                <a:avLst/>
              </a:prstGeom>
            </p:spPr>
          </p:pic>
          <p:grpSp>
            <p:nvGrpSpPr>
              <p:cNvPr id="6" name="Группа 5"/>
              <p:cNvGrpSpPr/>
              <p:nvPr/>
            </p:nvGrpSpPr>
            <p:grpSpPr>
              <a:xfrm>
                <a:off x="4445438" y="2311692"/>
                <a:ext cx="1964649" cy="1878757"/>
                <a:chOff x="4445438" y="2311692"/>
                <a:chExt cx="1964649" cy="1878757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4942681" y="3543312"/>
                  <a:ext cx="1464084" cy="486892"/>
                </a:xfrm>
                <a:prstGeom prst="line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4932113" y="3573442"/>
                  <a:ext cx="1453549" cy="482135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4924400" y="3613173"/>
                  <a:ext cx="1485687" cy="489442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4913560" y="3648221"/>
                  <a:ext cx="1483995" cy="494124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890182" y="3688970"/>
                  <a:ext cx="1512246" cy="501479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Прямоугольник 20"/>
                <p:cNvSpPr/>
                <p:nvPr/>
              </p:nvSpPr>
              <p:spPr>
                <a:xfrm>
                  <a:off x="4445438" y="2311692"/>
                  <a:ext cx="1096683" cy="85597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Музейный 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комплекс 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ТГУ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" name="Равнобедренный треугольник 1"/>
            <p:cNvSpPr/>
            <p:nvPr/>
          </p:nvSpPr>
          <p:spPr>
            <a:xfrm>
              <a:off x="3746376" y="2856934"/>
              <a:ext cx="1651248" cy="2836797"/>
            </a:xfrm>
            <a:custGeom>
              <a:avLst/>
              <a:gdLst>
                <a:gd name="connsiteX0" fmla="*/ 0 w 1740024"/>
                <a:gd name="connsiteY0" fmla="*/ 1709333 h 1709333"/>
                <a:gd name="connsiteX1" fmla="*/ 870012 w 1740024"/>
                <a:gd name="connsiteY1" fmla="*/ 0 h 1709333"/>
                <a:gd name="connsiteX2" fmla="*/ 1740024 w 1740024"/>
                <a:gd name="connsiteY2" fmla="*/ 1709333 h 1709333"/>
                <a:gd name="connsiteX3" fmla="*/ 0 w 1740024"/>
                <a:gd name="connsiteY3" fmla="*/ 1709333 h 1709333"/>
                <a:gd name="connsiteX0" fmla="*/ 0 w 2050743"/>
                <a:gd name="connsiteY0" fmla="*/ 1709333 h 1709333"/>
                <a:gd name="connsiteX1" fmla="*/ 870012 w 2050743"/>
                <a:gd name="connsiteY1" fmla="*/ 0 h 1709333"/>
                <a:gd name="connsiteX2" fmla="*/ 2050743 w 2050743"/>
                <a:gd name="connsiteY2" fmla="*/ 1363103 h 1709333"/>
                <a:gd name="connsiteX3" fmla="*/ 0 w 2050743"/>
                <a:gd name="connsiteY3" fmla="*/ 1709333 h 1709333"/>
                <a:gd name="connsiteX0" fmla="*/ 0 w 1411551"/>
                <a:gd name="connsiteY0" fmla="*/ 2330770 h 2330770"/>
                <a:gd name="connsiteX1" fmla="*/ 230820 w 1411551"/>
                <a:gd name="connsiteY1" fmla="*/ 0 h 2330770"/>
                <a:gd name="connsiteX2" fmla="*/ 1411551 w 1411551"/>
                <a:gd name="connsiteY2" fmla="*/ 1363103 h 2330770"/>
                <a:gd name="connsiteX3" fmla="*/ 0 w 1411551"/>
                <a:gd name="connsiteY3" fmla="*/ 2330770 h 2330770"/>
                <a:gd name="connsiteX0" fmla="*/ 239697 w 1651248"/>
                <a:gd name="connsiteY0" fmla="*/ 2836797 h 2836797"/>
                <a:gd name="connsiteX1" fmla="*/ 0 w 1651248"/>
                <a:gd name="connsiteY1" fmla="*/ 0 h 2836797"/>
                <a:gd name="connsiteX2" fmla="*/ 1651248 w 1651248"/>
                <a:gd name="connsiteY2" fmla="*/ 1869130 h 2836797"/>
                <a:gd name="connsiteX3" fmla="*/ 239697 w 1651248"/>
                <a:gd name="connsiteY3" fmla="*/ 2836797 h 283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248" h="2836797">
                  <a:moveTo>
                    <a:pt x="239697" y="2836797"/>
                  </a:moveTo>
                  <a:lnTo>
                    <a:pt x="0" y="0"/>
                  </a:lnTo>
                  <a:lnTo>
                    <a:pt x="1651248" y="1869130"/>
                  </a:lnTo>
                  <a:lnTo>
                    <a:pt x="239697" y="283679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2148246" y="2833271"/>
              <a:ext cx="1882095" cy="2885243"/>
            </a:xfrm>
            <a:custGeom>
              <a:avLst/>
              <a:gdLst>
                <a:gd name="connsiteX0" fmla="*/ 0 w 2654453"/>
                <a:gd name="connsiteY0" fmla="*/ 2104008 h 2104008"/>
                <a:gd name="connsiteX1" fmla="*/ 1327227 w 2654453"/>
                <a:gd name="connsiteY1" fmla="*/ 0 h 2104008"/>
                <a:gd name="connsiteX2" fmla="*/ 2654453 w 2654453"/>
                <a:gd name="connsiteY2" fmla="*/ 2104008 h 2104008"/>
                <a:gd name="connsiteX3" fmla="*/ 0 w 2654453"/>
                <a:gd name="connsiteY3" fmla="*/ 2104008 h 2104008"/>
                <a:gd name="connsiteX0" fmla="*/ 0 w 2583431"/>
                <a:gd name="connsiteY0" fmla="*/ 2104008 h 2370338"/>
                <a:gd name="connsiteX1" fmla="*/ 1327227 w 2583431"/>
                <a:gd name="connsiteY1" fmla="*/ 0 h 2370338"/>
                <a:gd name="connsiteX2" fmla="*/ 2583431 w 2583431"/>
                <a:gd name="connsiteY2" fmla="*/ 2370338 h 2370338"/>
                <a:gd name="connsiteX3" fmla="*/ 0 w 2583431"/>
                <a:gd name="connsiteY3" fmla="*/ 2104008 h 2370338"/>
                <a:gd name="connsiteX0" fmla="*/ 0 w 2583431"/>
                <a:gd name="connsiteY0" fmla="*/ 2618913 h 2885243"/>
                <a:gd name="connsiteX1" fmla="*/ 2268260 w 2583431"/>
                <a:gd name="connsiteY1" fmla="*/ 0 h 2885243"/>
                <a:gd name="connsiteX2" fmla="*/ 2583431 w 2583431"/>
                <a:gd name="connsiteY2" fmla="*/ 2885243 h 2885243"/>
                <a:gd name="connsiteX3" fmla="*/ 0 w 2583431"/>
                <a:gd name="connsiteY3" fmla="*/ 2618913 h 2885243"/>
                <a:gd name="connsiteX0" fmla="*/ 0 w 1420456"/>
                <a:gd name="connsiteY0" fmla="*/ 2148397 h 2885243"/>
                <a:gd name="connsiteX1" fmla="*/ 1105285 w 1420456"/>
                <a:gd name="connsiteY1" fmla="*/ 0 h 2885243"/>
                <a:gd name="connsiteX2" fmla="*/ 1420456 w 1420456"/>
                <a:gd name="connsiteY2" fmla="*/ 2885243 h 2885243"/>
                <a:gd name="connsiteX3" fmla="*/ 0 w 1420456"/>
                <a:gd name="connsiteY3" fmla="*/ 2148397 h 2885243"/>
                <a:gd name="connsiteX0" fmla="*/ 0 w 1882095"/>
                <a:gd name="connsiteY0" fmla="*/ 2237174 h 2885243"/>
                <a:gd name="connsiteX1" fmla="*/ 1566924 w 1882095"/>
                <a:gd name="connsiteY1" fmla="*/ 0 h 2885243"/>
                <a:gd name="connsiteX2" fmla="*/ 1882095 w 1882095"/>
                <a:gd name="connsiteY2" fmla="*/ 2885243 h 2885243"/>
                <a:gd name="connsiteX3" fmla="*/ 0 w 1882095"/>
                <a:gd name="connsiteY3" fmla="*/ 2237174 h 288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095" h="2885243">
                  <a:moveTo>
                    <a:pt x="0" y="2237174"/>
                  </a:moveTo>
                  <a:lnTo>
                    <a:pt x="1566924" y="0"/>
                  </a:lnTo>
                  <a:lnTo>
                    <a:pt x="1882095" y="2885243"/>
                  </a:lnTo>
                  <a:lnTo>
                    <a:pt x="0" y="223717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17</a:t>
            </a:fld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4320136" y="4151335"/>
            <a:ext cx="1883814" cy="12773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326486" y="4208486"/>
            <a:ext cx="1921914" cy="127100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339947" y="4265637"/>
            <a:ext cx="1952903" cy="125728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4303575" y="4316435"/>
            <a:ext cx="2014591" cy="1297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4303575" y="4363588"/>
            <a:ext cx="2067171" cy="131432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619260" y="1469305"/>
            <a:ext cx="1203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Наука</a:t>
            </a:r>
            <a:endParaRPr lang="ru-RU" sz="3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619260" y="2107866"/>
            <a:ext cx="2517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Образование</a:t>
            </a:r>
            <a:endParaRPr lang="ru-RU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8619260" y="2661974"/>
            <a:ext cx="2598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Просвещение</a:t>
            </a:r>
            <a:endParaRPr lang="ru-RU" sz="3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602885" y="3256439"/>
            <a:ext cx="3139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Актуализация и </a:t>
            </a:r>
          </a:p>
          <a:p>
            <a:r>
              <a:rPr lang="ru-RU" sz="3200" dirty="0" smtClean="0"/>
              <a:t>цифровая среда</a:t>
            </a:r>
          </a:p>
          <a:p>
            <a:r>
              <a:rPr lang="ru-RU" sz="3200" dirty="0" smtClean="0"/>
              <a:t>(капитализация)</a:t>
            </a:r>
            <a:endParaRPr lang="ru-RU" sz="3200" dirty="0"/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629779" y="336366"/>
            <a:ext cx="11187558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Направления деятельности Музейного комплекса</a:t>
            </a:r>
            <a:endParaRPr lang="en-US" b="1" dirty="0">
              <a:latin typeface="+mn-lt"/>
            </a:endParaRPr>
          </a:p>
        </p:txBody>
      </p:sp>
      <p:pic>
        <p:nvPicPr>
          <p:cNvPr id="31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575" y="1110790"/>
            <a:ext cx="4161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Плоскости пирамиды: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46444" y="4951671"/>
            <a:ext cx="5595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Музейное собрание ТГУ, цифровые</a:t>
            </a:r>
          </a:p>
          <a:p>
            <a:r>
              <a:rPr lang="ru-RU" sz="2800" dirty="0" smtClean="0"/>
              <a:t>базы данных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700241" y="4485042"/>
            <a:ext cx="1250393" cy="9157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5888456" y="1422998"/>
            <a:ext cx="5910821" cy="5139295"/>
          </a:xfrm>
        </p:spPr>
        <p:txBody>
          <a:bodyPr>
            <a:noAutofit/>
          </a:bodyPr>
          <a:lstStyle/>
          <a:p>
            <a:r>
              <a:rPr lang="ru-RU" sz="2200" dirty="0" smtClean="0"/>
              <a:t>Единое Музейное собрание университета, которое формируется и используется всем университетским сообществом </a:t>
            </a:r>
          </a:p>
          <a:p>
            <a:r>
              <a:rPr lang="ru-RU" sz="2200" dirty="0" smtClean="0"/>
              <a:t>Музейное собрание, открытое для создания научных и образовательных коллабораций и партнерств 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(в рамках выработанных политик)</a:t>
            </a:r>
          </a:p>
          <a:p>
            <a:r>
              <a:rPr lang="ru-RU" sz="2200" dirty="0"/>
              <a:t>Музейное пространство как особое образовательное пространство</a:t>
            </a:r>
          </a:p>
          <a:p>
            <a:r>
              <a:rPr lang="ru-RU" sz="2200" dirty="0"/>
              <a:t>Площадка для взаимодействия науки и общества</a:t>
            </a:r>
          </a:p>
          <a:p>
            <a:r>
              <a:rPr lang="ru-RU" sz="2200" dirty="0"/>
              <a:t>Единая «точка входа» в музейное пространство</a:t>
            </a:r>
          </a:p>
          <a:p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85" y="4351058"/>
            <a:ext cx="4926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72BC"/>
                </a:solidFill>
              </a:rPr>
              <a:t>Университетские музеи </a:t>
            </a:r>
            <a:r>
              <a:rPr lang="ru-RU" sz="2000" b="1" dirty="0" smtClean="0">
                <a:solidFill>
                  <a:srgbClr val="0072BC"/>
                </a:solidFill>
              </a:rPr>
              <a:t>–  вдохновляющая образовательная среда, уникальное </a:t>
            </a:r>
            <a:r>
              <a:rPr lang="ru-RU" sz="2000" b="1" dirty="0">
                <a:solidFill>
                  <a:srgbClr val="0072BC"/>
                </a:solidFill>
              </a:rPr>
              <a:t>пространство для развития </a:t>
            </a:r>
            <a:r>
              <a:rPr lang="ru-RU" sz="2000" b="1" dirty="0" smtClean="0">
                <a:solidFill>
                  <a:srgbClr val="0072BC"/>
                </a:solidFill>
              </a:rPr>
              <a:t>науки и коммуникации</a:t>
            </a:r>
            <a:endParaRPr lang="ru-RU" sz="2000" b="1" dirty="0">
              <a:solidFill>
                <a:srgbClr val="0072BC"/>
              </a:solidFill>
            </a:endParaRPr>
          </a:p>
        </p:txBody>
      </p:sp>
      <p:pic>
        <p:nvPicPr>
          <p:cNvPr id="17" name="Picture 2" descr="ÐÐ°ÑÑÐ¸Ð½ÐºÐ¸ Ð¿Ð¾ Ð·Ð°Ð¿ÑÐ¾ÑÑ students in the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4" y="1516485"/>
            <a:ext cx="4820394" cy="27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9788" y="391501"/>
            <a:ext cx="11056204" cy="70907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Образование, Наука и Просвещение</a:t>
            </a:r>
            <a:endParaRPr lang="ru-RU" b="1" dirty="0">
              <a:latin typeface="+mn-lt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18</a:t>
            </a:fld>
            <a:endParaRPr lang="ru-RU" dirty="0"/>
          </a:p>
        </p:txBody>
      </p:sp>
      <p:pic>
        <p:nvPicPr>
          <p:cNvPr id="10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78" y="1343476"/>
            <a:ext cx="6217811" cy="3572015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2BC"/>
                </a:solidFill>
              </a:rPr>
              <a:t>Развитие </a:t>
            </a:r>
            <a:r>
              <a:rPr lang="ru-RU" sz="2000" b="1" dirty="0">
                <a:solidFill>
                  <a:srgbClr val="0072BC"/>
                </a:solidFill>
              </a:rPr>
              <a:t>публичного </a:t>
            </a:r>
            <a:r>
              <a:rPr lang="ru-RU" sz="2000" b="1" dirty="0" smtClean="0">
                <a:solidFill>
                  <a:srgbClr val="0072BC"/>
                </a:solidFill>
              </a:rPr>
              <a:t>функционала</a:t>
            </a:r>
            <a:r>
              <a:rPr lang="ru-RU" sz="2000" dirty="0" smtClean="0">
                <a:solidFill>
                  <a:srgbClr val="0072BC"/>
                </a:solidFill>
              </a:rPr>
              <a:t> – </a:t>
            </a:r>
            <a:r>
              <a:rPr lang="ru-RU" sz="2000" dirty="0"/>
              <a:t>производство и предложение </a:t>
            </a:r>
            <a:r>
              <a:rPr lang="ru-RU" sz="2000" b="1" dirty="0">
                <a:solidFill>
                  <a:srgbClr val="0072BC"/>
                </a:solidFill>
              </a:rPr>
              <a:t>публикации музейных предметов </a:t>
            </a:r>
            <a:r>
              <a:rPr lang="ru-RU" sz="2000" dirty="0"/>
              <a:t>в форматах </a:t>
            </a:r>
            <a:r>
              <a:rPr lang="ru-RU" sz="2000" dirty="0">
                <a:solidFill>
                  <a:srgbClr val="0072BC"/>
                </a:solidFill>
              </a:rPr>
              <a:t>выставок, экспозиций, культурно-образовательных программ и мероприятий, сетевых электронных </a:t>
            </a:r>
            <a:r>
              <a:rPr lang="ru-RU" sz="2000" dirty="0" smtClean="0">
                <a:solidFill>
                  <a:srgbClr val="0072BC"/>
                </a:solidFill>
              </a:rPr>
              <a:t>ресурсов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2BC"/>
                </a:solidFill>
              </a:rPr>
              <a:t>Развитие </a:t>
            </a:r>
            <a:r>
              <a:rPr lang="ru-RU" sz="2000" b="1" dirty="0">
                <a:solidFill>
                  <a:srgbClr val="0072BC"/>
                </a:solidFill>
              </a:rPr>
              <a:t>проектной деятельности </a:t>
            </a:r>
            <a:r>
              <a:rPr lang="ru-RU" sz="2000" b="1" dirty="0" smtClean="0">
                <a:solidFill>
                  <a:srgbClr val="0072BC"/>
                </a:solidFill>
              </a:rPr>
              <a:t>                     </a:t>
            </a:r>
            <a:r>
              <a:rPr lang="ru-RU" sz="2000" dirty="0" smtClean="0"/>
              <a:t>научно-образовательное </a:t>
            </a:r>
            <a:r>
              <a:rPr lang="ru-RU" sz="2000" dirty="0"/>
              <a:t>и социокультурное </a:t>
            </a:r>
            <a:r>
              <a:rPr lang="ru-RU" sz="2000" dirty="0" smtClean="0"/>
              <a:t>проектирование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2BC"/>
                </a:solidFill>
              </a:rPr>
              <a:t>Развитие </a:t>
            </a:r>
            <a:r>
              <a:rPr lang="ru-RU" sz="2000" b="1" dirty="0">
                <a:solidFill>
                  <a:srgbClr val="0072BC"/>
                </a:solidFill>
              </a:rPr>
              <a:t>сферы профильных работ и услуг </a:t>
            </a:r>
            <a:endParaRPr lang="ru-RU" sz="2000" dirty="0"/>
          </a:p>
        </p:txBody>
      </p:sp>
      <p:sp>
        <p:nvSpPr>
          <p:cNvPr id="4" name="AutoShape 2" descr="https://apf.mail.ru/cgi-bin/readmsg/29fxe84.jpg?id=15537622730000000737%3B0%3B5&amp;x-email=solomil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29fxe84.jpg?id=15537622730000000737%3B0%3B5&amp;x-email=solomila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35" y="1246123"/>
            <a:ext cx="4409784" cy="293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19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9778" y="353950"/>
            <a:ext cx="11248629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+mn-lt"/>
              </a:rPr>
              <a:t>Направления актуализации музейного собрания</a:t>
            </a:r>
            <a:endParaRPr lang="en-US" sz="40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1385" y="4312754"/>
            <a:ext cx="4407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ru-RU" sz="1600" dirty="0"/>
              <a:t>научный эффект 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ru-RU" sz="1600" dirty="0"/>
              <a:t>образовательный эффект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просветительский и воспитательный эффект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коммуникативный эффект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ru-RU" sz="1600" dirty="0"/>
              <a:t>социальный эффект 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ru-RU" sz="1600" dirty="0"/>
              <a:t>финансовый эффект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ru-RU" sz="1600" dirty="0"/>
              <a:t>имиджевый эффект 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ru-RU" sz="1600" dirty="0"/>
              <a:t>репутационный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284" y="4328993"/>
            <a:ext cx="6398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400" b="1" dirty="0">
                <a:solidFill>
                  <a:srgbClr val="0070C0"/>
                </a:solidFill>
              </a:rPr>
              <a:t>Актуализация музейного собрания ТГУ 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процесс превращения культурных ценностей фондового собрания в </a:t>
            </a:r>
            <a:r>
              <a:rPr lang="ru-RU" sz="2400" u="sng" dirty="0">
                <a:solidFill>
                  <a:srgbClr val="0070C0"/>
                </a:solidFill>
              </a:rPr>
              <a:t>источник комплексных полезных эффектов для </a:t>
            </a:r>
            <a:r>
              <a:rPr lang="ru-RU" sz="2400" u="sng" dirty="0" smtClean="0">
                <a:solidFill>
                  <a:srgbClr val="0070C0"/>
                </a:solidFill>
              </a:rPr>
              <a:t>университета</a:t>
            </a:r>
            <a:endParaRPr lang="ru-RU" sz="24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6847589" y="5007816"/>
            <a:ext cx="713796" cy="39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79" y="2747902"/>
            <a:ext cx="10257695" cy="24307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Федеральные, субъектов федерации  муниципальные</a:t>
            </a:r>
          </a:p>
          <a:p>
            <a:r>
              <a:rPr lang="ru-RU" sz="3200" dirty="0" smtClean="0">
                <a:solidFill>
                  <a:srgbClr val="0072BC"/>
                </a:solidFill>
              </a:rPr>
              <a:t>Ведомственные (музеи учреждений Министерства высшего образования и науки)</a:t>
            </a:r>
          </a:p>
          <a:p>
            <a:r>
              <a:rPr lang="ru-RU" sz="3200" dirty="0" smtClean="0"/>
              <a:t>Частные </a:t>
            </a:r>
            <a:endParaRPr lang="ru-RU" sz="32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778" y="336366"/>
            <a:ext cx="11266213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Типы </a:t>
            </a:r>
            <a:r>
              <a:rPr lang="ru-RU" b="1" dirty="0" smtClean="0">
                <a:latin typeface="+mn-lt"/>
              </a:rPr>
              <a:t>музеев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hape 11"/>
          <p:cNvSpPr txBox="1">
            <a:spLocks/>
          </p:cNvSpPr>
          <p:nvPr/>
        </p:nvSpPr>
        <p:spPr>
          <a:xfrm>
            <a:off x="629778" y="1298205"/>
            <a:ext cx="11266213" cy="85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форме собственности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r="22189"/>
          <a:stretch/>
        </p:blipFill>
        <p:spPr>
          <a:xfrm>
            <a:off x="7450488" y="1216232"/>
            <a:ext cx="4653937" cy="4603404"/>
          </a:xfrm>
          <a:prstGeom prst="rect">
            <a:avLst/>
          </a:prstGeom>
        </p:spPr>
      </p:pic>
      <p:sp>
        <p:nvSpPr>
          <p:cNvPr id="4" name="AutoShape 2" descr="https://apf.mail.ru/cgi-bin/readmsg?id=15537622730000000737;0;7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s://apf.mail.ru/cgi-bin/readmsg/pasona-tokyo-7.jpg?id=15537622730000000737%3B0%3B11&amp;x-email=solomila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778" y="336366"/>
            <a:ext cx="11248629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Университетский </a:t>
            </a:r>
            <a:r>
              <a:rPr lang="ru-RU" b="1" dirty="0" smtClean="0">
                <a:latin typeface="+mn-lt"/>
              </a:rPr>
              <a:t>музей - 2035</a:t>
            </a:r>
            <a:endParaRPr lang="en-US" b="1" dirty="0"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6577" y="1311692"/>
            <a:ext cx="7308875" cy="353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>
                <a:solidFill>
                  <a:srgbClr val="0072BC"/>
                </a:solidFill>
              </a:rPr>
              <a:t>Музейный комплекс  </a:t>
            </a:r>
            <a:r>
              <a:rPr lang="ru-RU" sz="2600" dirty="0" smtClean="0"/>
              <a:t>–  институция-драйвер внутри университета  – открытое реальное и виртуальное пространство, в котором на основе актуализации и интерпретации университетского наследия </a:t>
            </a:r>
            <a:r>
              <a:rPr lang="ru-RU" sz="2600" dirty="0"/>
              <a:t>рождаются идеи, связи, навыки, </a:t>
            </a:r>
            <a:r>
              <a:rPr lang="ru-RU" sz="2600" dirty="0" smtClean="0"/>
              <a:t>опыт,  осознается </a:t>
            </a:r>
            <a:r>
              <a:rPr lang="ru-RU" sz="2600" dirty="0"/>
              <a:t>университетская </a:t>
            </a:r>
            <a:r>
              <a:rPr lang="ru-RU" sz="2600" dirty="0" smtClean="0"/>
              <a:t>идентичность и преодолеваются разрывы </a:t>
            </a:r>
            <a:r>
              <a:rPr lang="ru-RU" sz="2600" dirty="0"/>
              <a:t>между учеными и широкой </a:t>
            </a:r>
            <a:r>
              <a:rPr lang="ru-RU" sz="2600" dirty="0" smtClean="0"/>
              <a:t>публикой</a:t>
            </a:r>
            <a:endParaRPr lang="ru-RU" sz="2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90" flipH="1">
            <a:off x="3406547" y="4049193"/>
            <a:ext cx="4108737" cy="18747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59078" y="4093343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Музейный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комплекс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904">
            <a:off x="5039999" y="4570242"/>
            <a:ext cx="450063" cy="482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411">
            <a:off x="3955081" y="4738916"/>
            <a:ext cx="450063" cy="482285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20</a:t>
            </a:fld>
            <a:endParaRPr lang="ru-RU" dirty="0"/>
          </a:p>
        </p:txBody>
      </p:sp>
      <p:pic>
        <p:nvPicPr>
          <p:cNvPr id="20" name="image1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59" y="1108342"/>
            <a:ext cx="11415684" cy="5211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RUN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университетские музеи работают в университете и для университета на основе единого Музейного собрания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CHANGE</a:t>
            </a:r>
            <a:r>
              <a:rPr lang="ru-RU" dirty="0" smtClean="0"/>
              <a:t> – </a:t>
            </a:r>
            <a:r>
              <a:rPr lang="ru-RU" sz="2400" dirty="0" smtClean="0"/>
              <a:t>запуск системного образовательного и научного процессов в музеях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DISRUPT</a:t>
            </a:r>
            <a:r>
              <a:rPr lang="ru-RU" dirty="0" smtClean="0"/>
              <a:t> – </a:t>
            </a:r>
            <a:r>
              <a:rPr lang="ru-RU" sz="2400" dirty="0" smtClean="0"/>
              <a:t>интеграция и институционализация музеев  (создание музейного комплекса ТГУ)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21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778" y="336366"/>
            <a:ext cx="11248629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RUN -  CHANGE - DISRUPT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9928" y="2524021"/>
            <a:ext cx="9620165" cy="2557532"/>
            <a:chOff x="-681494" y="394802"/>
            <a:chExt cx="10287300" cy="616608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223486" y="1758684"/>
              <a:ext cx="1561381" cy="5410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70C0"/>
                  </a:solidFill>
                </a:rPr>
                <a:t>МУЗЕИ КАК РЕСУРС УНИВЕСИТЕТА</a:t>
              </a:r>
              <a:endParaRPr lang="ru-RU" sz="12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062993" y="394802"/>
              <a:ext cx="5542813" cy="4685973"/>
              <a:chOff x="3062377" y="394802"/>
              <a:chExt cx="5542813" cy="4685973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3062377" y="394804"/>
                <a:ext cx="1682151" cy="2816755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</a:rPr>
                  <a:t>УЧЕБНОЕ УПРАВЛЕНИЕ</a:t>
                </a:r>
              </a:p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</a:rPr>
                  <a:t>Политика в области образовательной деятельности</a:t>
                </a:r>
                <a:endParaRPr lang="ru-RU" sz="1200" b="1" dirty="0">
                  <a:solidFill>
                    <a:srgbClr val="0070C0"/>
                  </a:solidFill>
                </a:endParaRPr>
              </a:p>
              <a:p>
                <a:pPr algn="ctr"/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6938515" y="394802"/>
                <a:ext cx="1666675" cy="3062350"/>
                <a:chOff x="5966604" y="860606"/>
                <a:chExt cx="1666675" cy="3062350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5966604" y="860606"/>
                  <a:ext cx="1666675" cy="3062350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5966604" y="1302589"/>
                  <a:ext cx="1552755" cy="681486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ФАКУЛЬТЕТЫ 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+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ИНСТИТУТЫ</a:t>
                  </a: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6193767" y="2218425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6193767" y="2635340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6193767" y="3083329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6924137" y="2218756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6924137" y="2635671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6924137" y="3083660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5038803" y="1493969"/>
                <a:ext cx="1623530" cy="3586806"/>
                <a:chOff x="5038803" y="1959773"/>
                <a:chExt cx="1623530" cy="3586806"/>
              </a:xfrm>
            </p:grpSpPr>
            <p:sp>
              <p:nvSpPr>
                <p:cNvPr id="31" name="Стрелка вправо 30"/>
                <p:cNvSpPr/>
                <p:nvPr/>
              </p:nvSpPr>
              <p:spPr>
                <a:xfrm>
                  <a:off x="5038803" y="2548428"/>
                  <a:ext cx="1623530" cy="336324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Стрелка вправо 31"/>
                <p:cNvSpPr/>
                <p:nvPr/>
              </p:nvSpPr>
              <p:spPr>
                <a:xfrm rot="10800000">
                  <a:off x="5038803" y="1959773"/>
                  <a:ext cx="1623530" cy="336324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5038803" y="2035660"/>
                  <a:ext cx="1623530" cy="91868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endParaRPr lang="ru-RU" sz="12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5" name="Стрелка вправо 44"/>
                <p:cNvSpPr/>
                <p:nvPr/>
              </p:nvSpPr>
              <p:spPr>
                <a:xfrm rot="10800000">
                  <a:off x="5038803" y="5210255"/>
                  <a:ext cx="1623529" cy="336324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-681494" y="1307294"/>
              <a:ext cx="3466360" cy="3799670"/>
              <a:chOff x="-681495" y="-1561430"/>
              <a:chExt cx="3466362" cy="3924116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81495" y="-1561430"/>
                <a:ext cx="2068938" cy="3506794"/>
              </a:xfrm>
              <a:prstGeom prst="rect">
                <a:avLst/>
              </a:prstGeom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1223485" y="1268448"/>
                <a:ext cx="1561382" cy="10942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</a:rPr>
                  <a:t>АКТУАЛИЗАЦИЯ МУЗЕЙНОГО СОБРАНИЯ</a:t>
                </a:r>
                <a:endParaRPr lang="ru-RU" sz="1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062993" y="3653042"/>
              <a:ext cx="5542813" cy="2907845"/>
              <a:chOff x="3062377" y="3653042"/>
              <a:chExt cx="5542813" cy="2907845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062377" y="3653042"/>
                <a:ext cx="1682151" cy="2907844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smtClean="0">
                  <a:solidFill>
                    <a:srgbClr val="0070C0"/>
                  </a:solidFill>
                </a:endParaRPr>
              </a:p>
              <a:p>
                <a:pPr algn="ctr"/>
                <a:endParaRPr lang="ru-RU" sz="1200" b="1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</a:rPr>
                  <a:t>НАУЧНОЕ УПРАВЛЕНИЕ</a:t>
                </a:r>
              </a:p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</a:rPr>
                  <a:t>Политика в области научно-исследовательской деятельности</a:t>
                </a:r>
                <a:endParaRPr lang="ru-RU" sz="1200" b="1" dirty="0">
                  <a:solidFill>
                    <a:srgbClr val="0070C0"/>
                  </a:solidFill>
                </a:endParaRPr>
              </a:p>
              <a:p>
                <a:pPr algn="ctr"/>
                <a:endParaRPr lang="ru-RU" sz="1200" b="1" dirty="0">
                  <a:solidFill>
                    <a:srgbClr val="0070C0"/>
                  </a:solidFill>
                </a:endParaRPr>
              </a:p>
              <a:p>
                <a:pPr algn="ctr"/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6938515" y="3896044"/>
                <a:ext cx="1666675" cy="2664843"/>
                <a:chOff x="5966604" y="1431742"/>
                <a:chExt cx="1666675" cy="2664843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5966604" y="1431742"/>
                  <a:ext cx="1666675" cy="2664843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5966604" y="1431744"/>
                  <a:ext cx="1552755" cy="121540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ФАКУЛЬТЕТЫ 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+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ИНСТИТУТЫ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+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ЛАБОЛАТОРИИ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+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srgbClr val="0070C0"/>
                      </a:solidFill>
                    </a:rPr>
                    <a:t>САЕ</a:t>
                  </a: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ru-RU" sz="12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6193767" y="2764730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6193767" y="3204093"/>
                  <a:ext cx="353683" cy="353683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5038802" y="4444497"/>
                <a:ext cx="1623530" cy="9186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400"/>
                  </a:spcBef>
                </a:pP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7896047" y="5234769"/>
                <a:ext cx="353683" cy="353683"/>
              </a:xfrm>
              <a:prstGeom prst="ellipse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7896047" y="5674132"/>
                <a:ext cx="353683" cy="353683"/>
              </a:xfrm>
              <a:prstGeom prst="ellipse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957267" y="2726707"/>
              <a:ext cx="701082" cy="1169334"/>
              <a:chOff x="10232505" y="2855876"/>
              <a:chExt cx="1623530" cy="1104476"/>
            </a:xfrm>
          </p:grpSpPr>
          <p:sp>
            <p:nvSpPr>
              <p:cNvPr id="14" name="Стрелка вправо 13"/>
              <p:cNvSpPr/>
              <p:nvPr/>
            </p:nvSpPr>
            <p:spPr>
              <a:xfrm>
                <a:off x="10232505" y="3524585"/>
                <a:ext cx="1623529" cy="43576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 rot="10800000">
                <a:off x="10232505" y="2855876"/>
                <a:ext cx="1623530" cy="525870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6" name="Стрелка вправо 45"/>
          <p:cNvSpPr/>
          <p:nvPr/>
        </p:nvSpPr>
        <p:spPr>
          <a:xfrm>
            <a:off x="7227844" y="4653332"/>
            <a:ext cx="1518244" cy="1384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83348" y="3461289"/>
            <a:ext cx="142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ПРОЕКТЫ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ГРАНТЫ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ПРОГРАММЫ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ПЛАНЫ </a:t>
            </a:r>
            <a:r>
              <a:rPr lang="ru-RU" sz="1200" b="1" dirty="0">
                <a:solidFill>
                  <a:srgbClr val="0070C0"/>
                </a:solidFill>
              </a:rPr>
              <a:t>И </a:t>
            </a: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44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765208" y="301515"/>
            <a:ext cx="10549635" cy="6302430"/>
            <a:chOff x="1075759" y="336020"/>
            <a:chExt cx="10549635" cy="63024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7298" t="24437" r="20986" b="25715"/>
            <a:stretch/>
          </p:blipFill>
          <p:spPr>
            <a:xfrm>
              <a:off x="1075759" y="1380772"/>
              <a:ext cx="8613012" cy="39131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53381" y="5561645"/>
              <a:ext cx="787971" cy="369332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4074" y="6040426"/>
              <a:ext cx="1469453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7419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29360" y="5992119"/>
              <a:ext cx="2156571" cy="646331"/>
            </a:xfrm>
            <a:prstGeom prst="rect">
              <a:avLst/>
            </a:prstGeom>
            <a:noFill/>
            <a:ln w="19050">
              <a:solidFill>
                <a:srgbClr val="95206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Актуализация музейного собрания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3527" y="861655"/>
              <a:ext cx="773891" cy="369332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4074" y="336020"/>
              <a:ext cx="148214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7419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72311" y="336020"/>
              <a:ext cx="1299269" cy="369332"/>
            </a:xfrm>
            <a:prstGeom prst="rect">
              <a:avLst/>
            </a:prstGeom>
            <a:noFill/>
            <a:ln w="19050">
              <a:solidFill>
                <a:srgbClr val="95206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Инновации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авая фигурная скобка 21"/>
            <p:cNvSpPr/>
            <p:nvPr/>
          </p:nvSpPr>
          <p:spPr>
            <a:xfrm>
              <a:off x="9563643" y="1427066"/>
              <a:ext cx="494757" cy="1874398"/>
            </a:xfrm>
            <a:prstGeom prst="rightBrace">
              <a:avLst/>
            </a:prstGeom>
            <a:ln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фигурная скобка 22"/>
            <p:cNvSpPr/>
            <p:nvPr/>
          </p:nvSpPr>
          <p:spPr>
            <a:xfrm>
              <a:off x="9573268" y="3410231"/>
              <a:ext cx="494757" cy="1874398"/>
            </a:xfrm>
            <a:prstGeom prst="rightBrace">
              <a:avLst/>
            </a:prstGeom>
            <a:ln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81207" y="4027063"/>
              <a:ext cx="1214245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2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Музейный комплекс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51267" y="2173602"/>
              <a:ext cx="147412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2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Университет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авая фигурная скобка 25"/>
            <p:cNvSpPr/>
            <p:nvPr/>
          </p:nvSpPr>
          <p:spPr>
            <a:xfrm rot="5400000" flipH="1">
              <a:off x="2723920" y="737563"/>
              <a:ext cx="494757" cy="3201408"/>
            </a:xfrm>
            <a:prstGeom prst="rightBrace">
              <a:avLst/>
            </a:prstGeom>
            <a:ln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624" y="1065573"/>
              <a:ext cx="3561348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2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Институциональные взаимоотношения Университета и Музейного комплекса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flipH="1" flipV="1">
              <a:off x="6754527" y="1451883"/>
              <a:ext cx="233413" cy="2341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41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flipH="1" flipV="1">
              <a:off x="6754526" y="5020231"/>
              <a:ext cx="233413" cy="2341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41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>
              <a:stCxn id="29" idx="0"/>
            </p:cNvCxnSpPr>
            <p:nvPr/>
          </p:nvCxnSpPr>
          <p:spPr>
            <a:xfrm>
              <a:off x="6871232" y="5254416"/>
              <a:ext cx="1" cy="785328"/>
            </a:xfrm>
            <a:prstGeom prst="line">
              <a:avLst/>
            </a:prstGeom>
            <a:ln w="38100">
              <a:solidFill>
                <a:srgbClr val="57419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871232" y="4469968"/>
              <a:ext cx="1" cy="566713"/>
            </a:xfrm>
            <a:prstGeom prst="line">
              <a:avLst/>
            </a:prstGeom>
            <a:ln w="38100">
              <a:solidFill>
                <a:srgbClr val="57419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6865685" y="2917145"/>
              <a:ext cx="5547" cy="931757"/>
            </a:xfrm>
            <a:prstGeom prst="line">
              <a:avLst/>
            </a:prstGeom>
            <a:ln w="38100">
              <a:solidFill>
                <a:srgbClr val="57419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865685" y="1696134"/>
              <a:ext cx="0" cy="611000"/>
            </a:xfrm>
            <a:prstGeom prst="line">
              <a:avLst/>
            </a:prstGeom>
            <a:ln w="38100">
              <a:solidFill>
                <a:srgbClr val="57419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28" idx="4"/>
            </p:cNvCxnSpPr>
            <p:nvPr/>
          </p:nvCxnSpPr>
          <p:spPr>
            <a:xfrm>
              <a:off x="6865685" y="704752"/>
              <a:ext cx="5548" cy="747131"/>
            </a:xfrm>
            <a:prstGeom prst="line">
              <a:avLst/>
            </a:prstGeom>
            <a:ln w="38100">
              <a:solidFill>
                <a:srgbClr val="57419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 flipH="1" flipV="1">
              <a:off x="7624597" y="1451882"/>
              <a:ext cx="233413" cy="2341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5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flipH="1" flipV="1">
              <a:off x="7624596" y="5023300"/>
              <a:ext cx="233413" cy="2341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5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>
              <a:endCxn id="42" idx="4"/>
            </p:cNvCxnSpPr>
            <p:nvPr/>
          </p:nvCxnSpPr>
          <p:spPr>
            <a:xfrm>
              <a:off x="7741302" y="1221008"/>
              <a:ext cx="1" cy="230874"/>
            </a:xfrm>
            <a:prstGeom prst="line">
              <a:avLst/>
            </a:prstGeom>
            <a:ln w="38100">
              <a:solidFill>
                <a:srgbClr val="1955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741302" y="1677672"/>
              <a:ext cx="0" cy="520741"/>
            </a:xfrm>
            <a:prstGeom prst="line">
              <a:avLst/>
            </a:prstGeom>
            <a:ln w="38100">
              <a:solidFill>
                <a:srgbClr val="1955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714924" y="2742849"/>
              <a:ext cx="5548" cy="1313025"/>
            </a:xfrm>
            <a:prstGeom prst="line">
              <a:avLst/>
            </a:prstGeom>
            <a:ln w="38100">
              <a:solidFill>
                <a:srgbClr val="1955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7718541" y="4618662"/>
              <a:ext cx="5548" cy="401569"/>
            </a:xfrm>
            <a:prstGeom prst="line">
              <a:avLst/>
            </a:prstGeom>
            <a:ln w="38100">
              <a:solidFill>
                <a:srgbClr val="1955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16" idx="0"/>
            </p:cNvCxnSpPr>
            <p:nvPr/>
          </p:nvCxnSpPr>
          <p:spPr>
            <a:xfrm>
              <a:off x="7741302" y="5263463"/>
              <a:ext cx="6065" cy="298182"/>
            </a:xfrm>
            <a:prstGeom prst="line">
              <a:avLst/>
            </a:prstGeom>
            <a:ln w="38100">
              <a:solidFill>
                <a:srgbClr val="1955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 flipH="1" flipV="1">
              <a:off x="8787659" y="1450275"/>
              <a:ext cx="233413" cy="2341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52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 flipH="1" flipV="1">
              <a:off x="8786057" y="5029278"/>
              <a:ext cx="233413" cy="2341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52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8902763" y="717036"/>
              <a:ext cx="5548" cy="747131"/>
            </a:xfrm>
            <a:prstGeom prst="line">
              <a:avLst/>
            </a:prstGeom>
            <a:ln w="38100">
              <a:solidFill>
                <a:srgbClr val="95206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8902763" y="1677672"/>
              <a:ext cx="7680" cy="1020601"/>
            </a:xfrm>
            <a:prstGeom prst="line">
              <a:avLst/>
            </a:prstGeom>
            <a:ln w="38100">
              <a:solidFill>
                <a:srgbClr val="95206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8902763" y="3120819"/>
              <a:ext cx="0" cy="479029"/>
            </a:xfrm>
            <a:prstGeom prst="line">
              <a:avLst/>
            </a:prstGeom>
            <a:ln w="38100">
              <a:solidFill>
                <a:srgbClr val="95206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8910443" y="4036995"/>
              <a:ext cx="7680" cy="1020601"/>
            </a:xfrm>
            <a:prstGeom prst="line">
              <a:avLst/>
            </a:prstGeom>
            <a:ln w="38100">
              <a:solidFill>
                <a:srgbClr val="95206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8910443" y="5254416"/>
              <a:ext cx="0" cy="764162"/>
            </a:xfrm>
            <a:prstGeom prst="line">
              <a:avLst/>
            </a:prstGeom>
            <a:ln w="38100">
              <a:solidFill>
                <a:srgbClr val="95206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90" flipH="1">
            <a:off x="7311543" y="4455886"/>
            <a:ext cx="4108737" cy="18747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864074" y="450003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Музейный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комплекс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904">
            <a:off x="8944995" y="4976935"/>
            <a:ext cx="450063" cy="482285"/>
          </a:xfrm>
          <a:prstGeom prst="rect">
            <a:avLst/>
          </a:prstGeom>
        </p:spPr>
      </p:pic>
      <p:pic>
        <p:nvPicPr>
          <p:cNvPr id="45" name="image1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2179" y="60650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22</a:t>
            </a:fld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411">
            <a:off x="7860077" y="5145609"/>
            <a:ext cx="450063" cy="4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38767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779" y="1244732"/>
            <a:ext cx="5157787" cy="575190"/>
          </a:xfrm>
        </p:spPr>
        <p:txBody>
          <a:bodyPr/>
          <a:lstStyle/>
          <a:p>
            <a:r>
              <a:rPr lang="ru-RU" dirty="0" smtClean="0">
                <a:solidFill>
                  <a:srgbClr val="0072BC"/>
                </a:solidFill>
              </a:rPr>
              <a:t>Функции музея</a:t>
            </a:r>
            <a:endParaRPr lang="ru-RU" dirty="0">
              <a:solidFill>
                <a:srgbClr val="0072B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3868" y="1749048"/>
            <a:ext cx="5157787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приобретение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х</a:t>
            </a:r>
            <a:r>
              <a:rPr lang="ru-RU" sz="2000" dirty="0" smtClean="0"/>
              <a:t>ранение и сохранение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исследование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популяризация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публичное </a:t>
            </a:r>
            <a:r>
              <a:rPr lang="ru-RU" sz="2000" dirty="0"/>
              <a:t>представление </a:t>
            </a:r>
            <a:r>
              <a:rPr lang="ru-RU" sz="1800" dirty="0"/>
              <a:t>(экспонирование, в </a:t>
            </a:r>
            <a:r>
              <a:rPr lang="ru-RU" sz="1800" dirty="0" err="1"/>
              <a:t>т.ч</a:t>
            </a:r>
            <a:r>
              <a:rPr lang="ru-RU" sz="1800" dirty="0"/>
              <a:t>. виртуальное) </a:t>
            </a:r>
            <a:r>
              <a:rPr lang="ru-RU" sz="2000" dirty="0"/>
              <a:t>музейных предметов и музейных </a:t>
            </a:r>
            <a:r>
              <a:rPr lang="ru-RU" sz="2000" dirty="0" smtClean="0"/>
              <a:t>коллекций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62191" y="1244732"/>
            <a:ext cx="5183188" cy="584068"/>
          </a:xfrm>
        </p:spPr>
        <p:txBody>
          <a:bodyPr/>
          <a:lstStyle/>
          <a:p>
            <a:r>
              <a:rPr lang="ru-RU" dirty="0" smtClean="0">
                <a:solidFill>
                  <a:srgbClr val="0072BC"/>
                </a:solidFill>
              </a:rPr>
              <a:t>Функции университетского музея</a:t>
            </a:r>
            <a:endParaRPr lang="ru-RU" dirty="0">
              <a:solidFill>
                <a:srgbClr val="0072BC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953314" y="1788419"/>
            <a:ext cx="5858074" cy="368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приобретение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хранение и сохранение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исследование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популяризация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публичное </a:t>
            </a:r>
            <a:r>
              <a:rPr lang="ru-RU" sz="2400" dirty="0" smtClean="0"/>
              <a:t>представление </a:t>
            </a:r>
            <a:r>
              <a:rPr lang="ru-RU" sz="2000" dirty="0" smtClean="0"/>
              <a:t>(экспонирование</a:t>
            </a:r>
            <a:r>
              <a:rPr lang="ru-RU" sz="2000" dirty="0"/>
              <a:t>, в </a:t>
            </a:r>
            <a:r>
              <a:rPr lang="ru-RU" sz="2000" dirty="0" err="1"/>
              <a:t>т.ч</a:t>
            </a:r>
            <a:r>
              <a:rPr lang="ru-RU" sz="2000" dirty="0"/>
              <a:t>. виртуальное) </a:t>
            </a:r>
            <a:r>
              <a:rPr lang="ru-RU" sz="2400" dirty="0" smtClean="0"/>
              <a:t>музейных </a:t>
            </a:r>
            <a:r>
              <a:rPr lang="ru-RU" sz="2400" dirty="0"/>
              <a:t>предметов и музейных </a:t>
            </a:r>
            <a:r>
              <a:rPr lang="ru-RU" sz="2400" dirty="0" smtClean="0"/>
              <a:t>коллекций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2BC"/>
                </a:solidFill>
              </a:rPr>
              <a:t>о</a:t>
            </a:r>
            <a:r>
              <a:rPr lang="ru-RU" sz="2400" dirty="0" smtClean="0">
                <a:solidFill>
                  <a:srgbClr val="0072BC"/>
                </a:solidFill>
              </a:rPr>
              <a:t>беспечение научных исследований сотрудников и студентов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2BC"/>
                </a:solidFill>
              </a:rPr>
              <a:t>о</a:t>
            </a:r>
            <a:r>
              <a:rPr lang="ru-RU" sz="2400" dirty="0" smtClean="0">
                <a:solidFill>
                  <a:srgbClr val="0072BC"/>
                </a:solidFill>
              </a:rPr>
              <a:t>беспечение образовательного процесса </a:t>
            </a:r>
            <a:endParaRPr lang="ru-RU" sz="2400" dirty="0">
              <a:solidFill>
                <a:srgbClr val="0072B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 dirty="0"/>
          </a:p>
        </p:txBody>
      </p:sp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9778" y="344684"/>
            <a:ext cx="11181610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+mn-lt"/>
              </a:rPr>
              <a:t>Специфика деятельности университетских музеев</a:t>
            </a:r>
            <a:endParaRPr lang="ru-RU" sz="3600" b="1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7" y="4101757"/>
            <a:ext cx="1188299" cy="2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24655" r="18163" b="22893"/>
          <a:stretch/>
        </p:blipFill>
        <p:spPr bwMode="auto">
          <a:xfrm>
            <a:off x="1022415" y="4506270"/>
            <a:ext cx="772882" cy="6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26646" y="4086008"/>
            <a:ext cx="1903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(</a:t>
            </a:r>
            <a:r>
              <a:rPr lang="ru-RU" sz="1600" b="1" dirty="0">
                <a:solidFill>
                  <a:srgbClr val="0070C0"/>
                </a:solidFill>
              </a:rPr>
              <a:t>Устав ИКОМ, 2011</a:t>
            </a:r>
            <a:r>
              <a:rPr lang="ru-RU" sz="1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6646" y="4507443"/>
            <a:ext cx="3300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(</a:t>
            </a:r>
            <a:r>
              <a:rPr lang="ru-RU" sz="1600" b="1" dirty="0">
                <a:solidFill>
                  <a:srgbClr val="0070C0"/>
                </a:solidFill>
              </a:rPr>
              <a:t>№ 54-ФЗ </a:t>
            </a:r>
            <a:r>
              <a:rPr 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О Музейном фонде РФ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и </a:t>
            </a:r>
            <a:r>
              <a:rPr lang="ru-RU" sz="1600" b="1" dirty="0">
                <a:solidFill>
                  <a:srgbClr val="0070C0"/>
                </a:solidFill>
              </a:rPr>
              <a:t>музеях в РФ</a:t>
            </a:r>
            <a:r>
              <a:rPr lang="ru-RU" sz="1600" dirty="0">
                <a:solidFill>
                  <a:srgbClr val="0070C0"/>
                </a:solidFill>
              </a:rPr>
              <a:t>»)</a:t>
            </a:r>
          </a:p>
        </p:txBody>
      </p:sp>
      <p:sp>
        <p:nvSpPr>
          <p:cNvPr id="16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2" y="3038569"/>
            <a:ext cx="3807413" cy="259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90" flipH="1">
            <a:off x="6518759" y="2045898"/>
            <a:ext cx="4426113" cy="2019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885" y="2018764"/>
            <a:ext cx="661521" cy="725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44" t="47949" r="5125" b="4102"/>
          <a:stretch/>
        </p:blipFill>
        <p:spPr>
          <a:xfrm rot="21019313" flipH="1">
            <a:off x="4919055" y="3321772"/>
            <a:ext cx="1231822" cy="968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188580">
            <a:off x="7017627" y="2540995"/>
            <a:ext cx="195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Состав ТГУ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5068" y="3109699"/>
            <a:ext cx="1468591" cy="69625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вагон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Музеи-2019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2943" y="307224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447454">
            <a:off x="6716655" y="4135757"/>
            <a:ext cx="5271798" cy="49732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93135"/>
              </a:avLst>
            </a:prstTxWarp>
            <a:spAutoFit/>
          </a:bodyPr>
          <a:lstStyle/>
          <a:p>
            <a:r>
              <a:rPr lang="ru-RU" sz="2400" b="1" dirty="0" smtClean="0"/>
              <a:t>Реализация стратегии развития ТГУ</a:t>
            </a:r>
            <a:endParaRPr lang="ru-RU" sz="24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9778" y="336366"/>
            <a:ext cx="11233207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Музеи ТГУ: вызовы 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4</a:t>
            </a:fld>
            <a:endParaRPr lang="ru-RU" dirty="0"/>
          </a:p>
        </p:txBody>
      </p:sp>
      <p:pic>
        <p:nvPicPr>
          <p:cNvPr id="19" name="image1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54979" y="2959607"/>
            <a:ext cx="1893787" cy="1942623"/>
            <a:chOff x="1183676" y="3596787"/>
            <a:chExt cx="2028154" cy="191318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0" r="29770"/>
            <a:stretch/>
          </p:blipFill>
          <p:spPr>
            <a:xfrm>
              <a:off x="1183676" y="3596787"/>
              <a:ext cx="2028154" cy="1913185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1493644" y="3667471"/>
              <a:ext cx="1367470" cy="1374711"/>
              <a:chOff x="6947464" y="992634"/>
              <a:chExt cx="3280631" cy="3982461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7464" y="2652754"/>
                <a:ext cx="3280631" cy="2322341"/>
              </a:xfrm>
              <a:prstGeom prst="rect">
                <a:avLst/>
              </a:prstGeom>
            </p:spPr>
          </p:pic>
          <p:sp>
            <p:nvSpPr>
              <p:cNvPr id="7" name="Блок-схема: альтернативный процесс 6"/>
              <p:cNvSpPr/>
              <p:nvPr/>
            </p:nvSpPr>
            <p:spPr>
              <a:xfrm>
                <a:off x="7000238" y="992634"/>
                <a:ext cx="3227857" cy="1393682"/>
              </a:xfrm>
              <a:prstGeom prst="flowChartAlternateProcess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0070C0"/>
                    </a:solidFill>
                  </a:rPr>
                  <a:t>МУЗЕЙНОЕ СОБРАНИЕ ТГУ</a:t>
                </a:r>
                <a:endParaRPr lang="ru-RU" sz="1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3443694" y="4273482"/>
            <a:ext cx="1948877" cy="1511884"/>
            <a:chOff x="5126293" y="3544372"/>
            <a:chExt cx="1948877" cy="151188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126293" y="3544372"/>
              <a:ext cx="1948877" cy="148918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443" y="3685522"/>
              <a:ext cx="1200027" cy="70349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09241" y="4391832"/>
              <a:ext cx="893507" cy="664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</a:rPr>
                <a:t>МУЗЕЙ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 rot="1115950">
            <a:off x="2193068" y="4186485"/>
            <a:ext cx="877364" cy="364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849305">
            <a:off x="2225661" y="3127221"/>
            <a:ext cx="867851" cy="38790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8593987" y="2623284"/>
            <a:ext cx="706026" cy="33632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9301235" y="1895808"/>
            <a:ext cx="2664796" cy="1587134"/>
            <a:chOff x="7359685" y="3424958"/>
            <a:chExt cx="3064592" cy="2399132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740" y="3543940"/>
              <a:ext cx="480060" cy="549466"/>
            </a:xfrm>
            <a:prstGeom prst="rect">
              <a:avLst/>
            </a:pr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7420351" y="5236573"/>
              <a:ext cx="2876553" cy="587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</a:rPr>
                <a:t>МУЗЕИ-2035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9685" y="3424958"/>
              <a:ext cx="3064592" cy="1837982"/>
            </a:xfrm>
            <a:prstGeom prst="rect">
              <a:avLst/>
            </a:prstGeom>
          </p:spPr>
        </p:pic>
      </p:grpSp>
      <p:sp>
        <p:nvSpPr>
          <p:cNvPr id="68" name="Стрелка вправо 67"/>
          <p:cNvSpPr/>
          <p:nvPr/>
        </p:nvSpPr>
        <p:spPr>
          <a:xfrm>
            <a:off x="5858994" y="5074416"/>
            <a:ext cx="811530" cy="3363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7118588" y="4727010"/>
            <a:ext cx="1124411" cy="871935"/>
            <a:chOff x="7184677" y="4888982"/>
            <a:chExt cx="1124411" cy="8719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8" t="34479" r="79223" b="36473"/>
            <a:stretch/>
          </p:blipFill>
          <p:spPr>
            <a:xfrm>
              <a:off x="7390417" y="4888982"/>
              <a:ext cx="723068" cy="871935"/>
            </a:xfrm>
            <a:prstGeom prst="rect">
              <a:avLst/>
            </a:prstGeom>
          </p:spPr>
        </p:pic>
        <p:cxnSp>
          <p:nvCxnSpPr>
            <p:cNvPr id="70" name="Прямая соединительная линия 69"/>
            <p:cNvCxnSpPr/>
            <p:nvPr/>
          </p:nvCxnSpPr>
          <p:spPr>
            <a:xfrm>
              <a:off x="7184677" y="5007418"/>
              <a:ext cx="1124411" cy="7534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7253257" y="4948232"/>
              <a:ext cx="1055831" cy="812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Прямоугольник 76"/>
          <p:cNvSpPr/>
          <p:nvPr/>
        </p:nvSpPr>
        <p:spPr>
          <a:xfrm>
            <a:off x="9353987" y="4630602"/>
            <a:ext cx="2686050" cy="1246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РЕПУТАЦИОННЫЕ ПОТЕРИ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РЕАКЦИЯ УНИВЕРСИТЕТСКОГО СООБЩЕСТВА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ПОТЕРЯ НАСЛЕДИЯ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ПОТЕРЯ РЕСУРСА</a:t>
            </a:r>
          </a:p>
          <a:p>
            <a:pPr algn="ctr"/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3177977" y="2221244"/>
            <a:ext cx="5609786" cy="1811715"/>
            <a:chOff x="4545019" y="1155436"/>
            <a:chExt cx="5609786" cy="1811715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4545019" y="1155436"/>
              <a:ext cx="5609786" cy="1811715"/>
              <a:chOff x="4545019" y="1157788"/>
              <a:chExt cx="5609786" cy="1811715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4545019" y="1157788"/>
                <a:ext cx="2468881" cy="1811715"/>
                <a:chOff x="5063489" y="842426"/>
                <a:chExt cx="2468881" cy="1811715"/>
              </a:xfrm>
            </p:grpSpPr>
            <p:pic>
              <p:nvPicPr>
                <p:cNvPr id="17" name="Рисунок 1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3489" y="958633"/>
                  <a:ext cx="1200027" cy="703492"/>
                </a:xfrm>
                <a:prstGeom prst="rect">
                  <a:avLst/>
                </a:prstGeom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5074920" y="842426"/>
                  <a:ext cx="2457450" cy="1811715"/>
                  <a:chOff x="4617720" y="842426"/>
                  <a:chExt cx="2457450" cy="1811715"/>
                </a:xfrm>
              </p:grpSpPr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617720" y="842426"/>
                    <a:ext cx="2457450" cy="1811715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5286313" y="1640957"/>
                    <a:ext cx="1737360" cy="95012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МУЗЕЙНЫЙ ФОНД РФ</a:t>
                    </a:r>
                  </a:p>
                  <a:p>
                    <a:pPr algn="ctr"/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(ГОСКАТАЛОГ)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7922068" y="1184186"/>
                <a:ext cx="2232737" cy="1526824"/>
                <a:chOff x="7407718" y="1184186"/>
                <a:chExt cx="2232737" cy="1526824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7975940" y="1184186"/>
                  <a:ext cx="1371600" cy="4053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0070C0"/>
                      </a:solidFill>
                    </a:rPr>
                    <a:t>ОБРАЗОВАНИЕ</a:t>
                  </a:r>
                  <a:endParaRPr lang="ru-RU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8268855" y="1429814"/>
                  <a:ext cx="1371600" cy="4053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0070C0"/>
                      </a:solidFill>
                    </a:rPr>
                    <a:t>НАУКА</a:t>
                  </a:r>
                  <a:endParaRPr lang="ru-RU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8112298" y="1663118"/>
                  <a:ext cx="1371600" cy="4053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0070C0"/>
                      </a:solidFill>
                    </a:rPr>
                    <a:t>ВЫСТАВКИ</a:t>
                  </a:r>
                  <a:endParaRPr lang="ru-RU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7989131" y="1939660"/>
                  <a:ext cx="1371600" cy="4053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0070C0"/>
                      </a:solidFill>
                    </a:rPr>
                    <a:t>ПУБЛИКАЦИИ</a:t>
                  </a:r>
                  <a:endParaRPr lang="ru-RU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7407718" y="2305695"/>
                  <a:ext cx="1911542" cy="4053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ru-RU" sz="1400" b="1" dirty="0" smtClean="0">
                      <a:solidFill>
                        <a:srgbClr val="0070C0"/>
                      </a:solidFill>
                    </a:rPr>
                    <a:t>ПРОСВЕТИТЕЛЬСКАЯ ДЕЯТЕЛЬНОСТЬ</a:t>
                  </a:r>
                  <a:endParaRPr lang="ru-RU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35" name="Прямая со стрелкой 34"/>
              <p:cNvCxnSpPr/>
              <p:nvPr/>
            </p:nvCxnSpPr>
            <p:spPr>
              <a:xfrm>
                <a:off x="7282027" y="1380430"/>
                <a:ext cx="674371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>
                <a:off x="7282027" y="1611333"/>
                <a:ext cx="674371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 стрелкой 49"/>
              <p:cNvCxnSpPr/>
              <p:nvPr/>
            </p:nvCxnSpPr>
            <p:spPr>
              <a:xfrm>
                <a:off x="7264641" y="1869413"/>
                <a:ext cx="674371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7272180" y="2142317"/>
                <a:ext cx="674371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/>
              <p:nvPr/>
            </p:nvCxnSpPr>
            <p:spPr>
              <a:xfrm>
                <a:off x="7269475" y="2465750"/>
                <a:ext cx="674371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Прямая со стрелкой 56"/>
            <p:cNvCxnSpPr/>
            <p:nvPr/>
          </p:nvCxnSpPr>
          <p:spPr>
            <a:xfrm>
              <a:off x="7272180" y="2812933"/>
              <a:ext cx="67437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08" y="3783693"/>
            <a:ext cx="729725" cy="729725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2787624" y="1558804"/>
            <a:ext cx="3082425" cy="495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ЗАКОНОДАТЕЛЬСТВО РФ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10762123" y="2961760"/>
            <a:ext cx="0" cy="2061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оловина рамки 81"/>
          <p:cNvSpPr/>
          <p:nvPr/>
        </p:nvSpPr>
        <p:spPr>
          <a:xfrm flipH="1">
            <a:off x="2650675" y="1982643"/>
            <a:ext cx="3246924" cy="857658"/>
          </a:xfrm>
          <a:prstGeom prst="halfFrame">
            <a:avLst>
              <a:gd name="adj1" fmla="val 11205"/>
              <a:gd name="adj2" fmla="val 112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8597019" y="5096534"/>
            <a:ext cx="703535" cy="3142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55" y="1982438"/>
            <a:ext cx="344328" cy="361961"/>
          </a:xfrm>
          <a:prstGeom prst="rect">
            <a:avLst/>
          </a:prstGeom>
        </p:spPr>
      </p:pic>
      <p:sp>
        <p:nvSpPr>
          <p:cNvPr id="5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5</a:t>
            </a:fld>
            <a:endParaRPr lang="ru-RU" dirty="0"/>
          </a:p>
        </p:txBody>
      </p:sp>
      <p:pic>
        <p:nvPicPr>
          <p:cNvPr id="62" name="image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629779" y="336366"/>
            <a:ext cx="11231044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Музеи ТГУ: вызовы </a:t>
            </a:r>
          </a:p>
        </p:txBody>
      </p:sp>
      <p:sp>
        <p:nvSpPr>
          <p:cNvPr id="61" name="Половина рамки 60"/>
          <p:cNvSpPr/>
          <p:nvPr/>
        </p:nvSpPr>
        <p:spPr>
          <a:xfrm flipH="1">
            <a:off x="5084076" y="1501675"/>
            <a:ext cx="3468419" cy="857658"/>
          </a:xfrm>
          <a:prstGeom prst="halfFrame">
            <a:avLst>
              <a:gd name="adj1" fmla="val 11205"/>
              <a:gd name="adj2" fmla="val 112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37096" y="1057804"/>
            <a:ext cx="4646797" cy="495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НАЦПРОЕКТЫ «НАУКА» и «КУЛЬТУРА»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7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529186" y="1068034"/>
            <a:ext cx="11322931" cy="4873085"/>
            <a:chOff x="585902" y="1007598"/>
            <a:chExt cx="11322931" cy="487308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85902" y="1354164"/>
              <a:ext cx="11322931" cy="4371772"/>
              <a:chOff x="585902" y="1354164"/>
              <a:chExt cx="11322931" cy="4371772"/>
            </a:xfrm>
          </p:grpSpPr>
          <p:sp>
            <p:nvSpPr>
              <p:cNvPr id="5" name="Стрелка вправо 4"/>
              <p:cNvSpPr/>
              <p:nvPr/>
            </p:nvSpPr>
            <p:spPr>
              <a:xfrm>
                <a:off x="2915176" y="3429456"/>
                <a:ext cx="1003262" cy="406084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585902" y="2666463"/>
                <a:ext cx="2028154" cy="2084890"/>
                <a:chOff x="1183676" y="3425083"/>
                <a:chExt cx="2028154" cy="2084890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900" r="29770"/>
                <a:stretch/>
              </p:blipFill>
              <p:spPr>
                <a:xfrm>
                  <a:off x="1183676" y="3425083"/>
                  <a:ext cx="2028154" cy="2084890"/>
                </a:xfrm>
                <a:prstGeom prst="rect">
                  <a:avLst/>
                </a:prstGeom>
              </p:spPr>
            </p:pic>
            <p:grpSp>
              <p:nvGrpSpPr>
                <p:cNvPr id="8" name="Группа 7"/>
                <p:cNvGrpSpPr/>
                <p:nvPr/>
              </p:nvGrpSpPr>
              <p:grpSpPr>
                <a:xfrm>
                  <a:off x="1493645" y="3678115"/>
                  <a:ext cx="1367470" cy="1311315"/>
                  <a:chOff x="6947464" y="1023469"/>
                  <a:chExt cx="3280631" cy="3798806"/>
                </a:xfrm>
              </p:grpSpPr>
              <p:pic>
                <p:nvPicPr>
                  <p:cNvPr id="9" name="Рисунок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artisticPhotocopy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47464" y="2499934"/>
                    <a:ext cx="3280631" cy="2322341"/>
                  </a:xfrm>
                  <a:prstGeom prst="rect">
                    <a:avLst/>
                  </a:prstGeom>
                </p:spPr>
              </p:pic>
              <p:sp>
                <p:nvSpPr>
                  <p:cNvPr id="10" name="Блок-схема: альтернативный процесс 9"/>
                  <p:cNvSpPr/>
                  <p:nvPr/>
                </p:nvSpPr>
                <p:spPr>
                  <a:xfrm>
                    <a:off x="6973851" y="1023469"/>
                    <a:ext cx="3227856" cy="1393682"/>
                  </a:xfrm>
                  <a:prstGeom prst="flowChartAlternateProcess">
                    <a:avLst/>
                  </a:prstGeom>
                  <a:solidFill>
                    <a:schemeClr val="bg1">
                      <a:alpha val="7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rgbClr val="0070C0"/>
                        </a:solidFill>
                      </a:rPr>
                      <a:t>МУЗЕЙНОЕ СОБРАНИЕ ТГУ</a:t>
                    </a:r>
                    <a:endParaRPr lang="ru-RU" sz="1400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2976914" y="3351594"/>
                <a:ext cx="792215" cy="579792"/>
                <a:chOff x="2999774" y="3568764"/>
                <a:chExt cx="792215" cy="579792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2999774" y="3568764"/>
                  <a:ext cx="792215" cy="573145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2999774" y="3568764"/>
                  <a:ext cx="792215" cy="579792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8043224" y="1354164"/>
                <a:ext cx="3865609" cy="4371772"/>
                <a:chOff x="7071674" y="782664"/>
                <a:chExt cx="3865609" cy="4371772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7086251" y="2796650"/>
                  <a:ext cx="3809450" cy="357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b="1" dirty="0" smtClean="0">
                      <a:solidFill>
                        <a:srgbClr val="0070C0"/>
                      </a:solidFill>
                    </a:rPr>
                    <a:t>ОТСУТСТВИЕ ОРГАНИЗАЦИОННО-УПРАВЛЕНЧЕСКОЙ СТРУКТУРЫ И ЭКСПЕРТНОЙ ФОНДОВО-ЗАКУПОЧНОЙ КОМИССИИ ДЛЯ </a:t>
                  </a:r>
                  <a:r>
                    <a:rPr lang="ru-RU" b="1" dirty="0">
                      <a:solidFill>
                        <a:srgbClr val="0070C0"/>
                      </a:solidFill>
                    </a:rPr>
                    <a:t>ВХОДА В ГОСКАТАЛОГ</a:t>
                  </a: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7082414" y="4080826"/>
                  <a:ext cx="3179775" cy="357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b="1" dirty="0" smtClean="0">
                      <a:solidFill>
                        <a:srgbClr val="0070C0"/>
                      </a:solidFill>
                    </a:rPr>
                    <a:t>ОТСУТСТВИЕ ОБЩЕЙ СТРАТЕГИИ, ЦЕЛЕЙ И ЗАДАЧ</a:t>
                  </a:r>
                </a:p>
                <a:p>
                  <a:pPr algn="ctr"/>
                  <a:endParaRPr lang="ru-RU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7121763" y="4796580"/>
                  <a:ext cx="3333476" cy="357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b="1" dirty="0" smtClean="0">
                      <a:solidFill>
                        <a:srgbClr val="0070C0"/>
                      </a:solidFill>
                    </a:rPr>
                    <a:t>ОТСУТСТВИЕ КООПЕРАЦИИ В ДЕЯТЕЛЬНОСТИ МУЗЕЕВ</a:t>
                  </a:r>
                  <a:endParaRPr lang="ru-RU" b="1" dirty="0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30" name="Группа 29"/>
                <p:cNvGrpSpPr/>
                <p:nvPr/>
              </p:nvGrpSpPr>
              <p:grpSpPr>
                <a:xfrm>
                  <a:off x="7071674" y="782664"/>
                  <a:ext cx="3865609" cy="1262171"/>
                  <a:chOff x="7945465" y="822891"/>
                  <a:chExt cx="3865609" cy="1262171"/>
                </a:xfrm>
              </p:grpSpPr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8088425" y="822891"/>
                    <a:ext cx="3047555" cy="3578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НЕДОСТАТОК РЕСУРСОВ </a:t>
                    </a:r>
                  </a:p>
                  <a:p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У ФАКУЛЬТЕТОВ И ИНСТИТУТОВ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p:txBody>
              </p:sp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7945465" y="1500006"/>
                    <a:ext cx="2730041" cy="585056"/>
                    <a:chOff x="7945465" y="1500006"/>
                    <a:chExt cx="2730041" cy="585056"/>
                  </a:xfrm>
                </p:grpSpPr>
                <p:pic>
                  <p:nvPicPr>
                    <p:cNvPr id="23" name="Рисунок 2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artisticPhotocopy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45465" y="1500006"/>
                      <a:ext cx="476250" cy="53065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Рисунок 23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artisticPhotocopy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-1" b="6294"/>
                    <a:stretch/>
                  </p:blipFill>
                  <p:spPr>
                    <a:xfrm>
                      <a:off x="8491568" y="1554409"/>
                      <a:ext cx="925196" cy="4762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artisticPhotocopy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437391" y="1500006"/>
                      <a:ext cx="540052" cy="58505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2">
                              <a14:imgEffect>
                                <a14:artisticPhotocopy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40904" y="1587050"/>
                      <a:ext cx="634602" cy="46152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10667314" y="1613606"/>
                    <a:ext cx="1143760" cy="3578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+ навыки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4241177" y="2629594"/>
              <a:ext cx="3039517" cy="2427122"/>
              <a:chOff x="4241177" y="4553192"/>
              <a:chExt cx="2468881" cy="1811715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1177" y="4669399"/>
                <a:ext cx="1200027" cy="703492"/>
              </a:xfrm>
              <a:prstGeom prst="rect">
                <a:avLst/>
              </a:prstGeom>
            </p:spPr>
          </p:pic>
          <p:sp>
            <p:nvSpPr>
              <p:cNvPr id="54" name="Прямоугольник 53"/>
              <p:cNvSpPr/>
              <p:nvPr/>
            </p:nvSpPr>
            <p:spPr>
              <a:xfrm>
                <a:off x="4252608" y="4553192"/>
                <a:ext cx="2457450" cy="1811715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4699860" y="5351723"/>
                <a:ext cx="1958702" cy="9501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</a:rPr>
                  <a:t>МУЗЕЙНЫЙ ФОНД РФ</a:t>
                </a:r>
              </a:p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</a:rPr>
                  <a:t>(ГОСКАТАЛОГ)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7927596" y="1007598"/>
              <a:ext cx="3939655" cy="487308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Двойная стрелка влево/вверх 63"/>
            <p:cNvSpPr/>
            <p:nvPr/>
          </p:nvSpPr>
          <p:spPr>
            <a:xfrm rot="16200000" flipV="1">
              <a:off x="4578889" y="-14445"/>
              <a:ext cx="1641098" cy="4918457"/>
            </a:xfrm>
            <a:prstGeom prst="leftUpArrow">
              <a:avLst>
                <a:gd name="adj1" fmla="val 13718"/>
                <a:gd name="adj2" fmla="val 26410"/>
                <a:gd name="adj3" fmla="val 17243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6</a:t>
            </a:fld>
            <a:endParaRPr lang="ru-RU" dirty="0"/>
          </a:p>
        </p:txBody>
      </p:sp>
      <p:pic>
        <p:nvPicPr>
          <p:cNvPr id="33" name="image1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629779" y="336366"/>
            <a:ext cx="11309658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Что мешает?</a:t>
            </a:r>
            <a:endParaRPr lang="ru-RU" b="1" dirty="0">
              <a:latin typeface="+mn-lt"/>
            </a:endParaRPr>
          </a:p>
        </p:txBody>
      </p:sp>
      <p:sp>
        <p:nvSpPr>
          <p:cNvPr id="36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22896" r="33368" b="8846"/>
          <a:stretch/>
        </p:blipFill>
        <p:spPr bwMode="auto">
          <a:xfrm>
            <a:off x="5146473" y="525365"/>
            <a:ext cx="6870584" cy="63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4454176" y="124428"/>
            <a:ext cx="6869438" cy="6648615"/>
            <a:chOff x="762316" y="51772"/>
            <a:chExt cx="6869438" cy="6648615"/>
          </a:xfrm>
        </p:grpSpPr>
        <p:sp>
          <p:nvSpPr>
            <p:cNvPr id="2" name="TextBox 1"/>
            <p:cNvSpPr txBox="1"/>
            <p:nvPr/>
          </p:nvSpPr>
          <p:spPr>
            <a:xfrm>
              <a:off x="762316" y="51772"/>
              <a:ext cx="677108" cy="66486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+mj-lt"/>
                </a:rPr>
                <a:t>Музеи-2019 в структуре университета</a:t>
              </a: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2173344" y="203863"/>
              <a:ext cx="5458410" cy="6042310"/>
              <a:chOff x="3427379" y="166967"/>
              <a:chExt cx="5458410" cy="6042310"/>
            </a:xfrm>
          </p:grpSpPr>
          <p:sp>
            <p:nvSpPr>
              <p:cNvPr id="4" name="Блок-схема: задержка 3"/>
              <p:cNvSpPr/>
              <p:nvPr/>
            </p:nvSpPr>
            <p:spPr>
              <a:xfrm rot="5400000">
                <a:off x="3263099" y="788413"/>
                <a:ext cx="5585144" cy="525658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ГГХФФИТФИ</a:t>
                </a:r>
                <a:endParaRPr lang="ru-RU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582154" y="2178260"/>
                <a:ext cx="1224136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653990" y="601425"/>
                <a:ext cx="752870" cy="7200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549953" y="2178260"/>
                <a:ext cx="755621" cy="7200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657501" y="2985374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5558832" y="3888715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8112225" y="1423702"/>
                <a:ext cx="741675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860522" y="4471706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8112225" y="2183541"/>
                <a:ext cx="741675" cy="7147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8112224" y="2941966"/>
                <a:ext cx="712468" cy="6914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8040216" y="3717032"/>
                <a:ext cx="784475" cy="75467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7680176" y="4516143"/>
                <a:ext cx="756084" cy="71305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7184722" y="5164215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6312024" y="5488251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75920" y="5488251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439816" y="5164215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420653" y="4692650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382375" y="4542078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4642490" y="4147670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657501" y="3721814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652275" y="3316438"/>
                <a:ext cx="648072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 rot="10800000" flipV="1">
                <a:off x="5663478" y="2563356"/>
                <a:ext cx="360514" cy="288568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>
                <a:off x="3669361" y="683908"/>
                <a:ext cx="369830" cy="28803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>
                <a:off x="3981537" y="898642"/>
                <a:ext cx="369830" cy="288032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>
                <a:off x="4642491" y="2707640"/>
                <a:ext cx="444650" cy="310970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3742847" y="2507577"/>
                <a:ext cx="369830" cy="288032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8312861" y="1642516"/>
                <a:ext cx="369830" cy="288032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авнобедренный треугольник 36"/>
              <p:cNvSpPr/>
              <p:nvPr/>
            </p:nvSpPr>
            <p:spPr>
              <a:xfrm>
                <a:off x="8127946" y="2257318"/>
                <a:ext cx="369830" cy="288032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>
                <a:off x="8416336" y="2507577"/>
                <a:ext cx="369830" cy="288032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>
                <a:off x="8301666" y="3273624"/>
                <a:ext cx="369830" cy="288032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8247537" y="4081854"/>
                <a:ext cx="369830" cy="288032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7877707" y="4872670"/>
                <a:ext cx="369830" cy="288032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4326226" y="166967"/>
                <a:ext cx="3470755" cy="41278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Город / Россия / Мир</a:t>
                </a:r>
              </a:p>
            </p:txBody>
          </p:sp>
          <p:cxnSp>
            <p:nvCxnSpPr>
              <p:cNvPr id="53" name="Соединительная линия уступом 52"/>
              <p:cNvCxnSpPr/>
              <p:nvPr/>
            </p:nvCxnSpPr>
            <p:spPr>
              <a:xfrm rot="16200000" flipV="1">
                <a:off x="3580829" y="2442151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Соединительная линия уступом 59"/>
              <p:cNvCxnSpPr/>
              <p:nvPr/>
            </p:nvCxnSpPr>
            <p:spPr>
              <a:xfrm rot="16200000" flipV="1">
                <a:off x="8439234" y="1605773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Соединительная линия уступом 61"/>
              <p:cNvCxnSpPr/>
              <p:nvPr/>
            </p:nvCxnSpPr>
            <p:spPr>
              <a:xfrm rot="16200000" flipV="1">
                <a:off x="8287821" y="3117676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Соединительная линия уступом 62"/>
              <p:cNvCxnSpPr/>
              <p:nvPr/>
            </p:nvCxnSpPr>
            <p:spPr>
              <a:xfrm rot="16200000" flipV="1">
                <a:off x="8251078" y="3883093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Соединительная линия уступом 63"/>
              <p:cNvCxnSpPr/>
              <p:nvPr/>
            </p:nvCxnSpPr>
            <p:spPr>
              <a:xfrm rot="16200000" flipV="1">
                <a:off x="7878197" y="4673909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Соединительная линия уступом 64"/>
              <p:cNvCxnSpPr/>
              <p:nvPr/>
            </p:nvCxnSpPr>
            <p:spPr>
              <a:xfrm rot="16200000" flipV="1">
                <a:off x="5655048" y="2376076"/>
                <a:ext cx="306037" cy="68520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Соединительная линия уступом 65"/>
              <p:cNvCxnSpPr/>
              <p:nvPr/>
            </p:nvCxnSpPr>
            <p:spPr>
              <a:xfrm rot="16200000" flipV="1">
                <a:off x="8546222" y="2470834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Соединительная линия уступом 66"/>
              <p:cNvCxnSpPr/>
              <p:nvPr/>
            </p:nvCxnSpPr>
            <p:spPr>
              <a:xfrm rot="16200000" flipV="1">
                <a:off x="8150844" y="2666215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Соединительная линия уступом 67"/>
              <p:cNvCxnSpPr/>
              <p:nvPr/>
            </p:nvCxnSpPr>
            <p:spPr>
              <a:xfrm rot="16200000" flipV="1">
                <a:off x="4106813" y="843896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Соединительная линия уступом 68"/>
              <p:cNvCxnSpPr/>
              <p:nvPr/>
            </p:nvCxnSpPr>
            <p:spPr>
              <a:xfrm rot="16200000" flipV="1">
                <a:off x="3726770" y="1093588"/>
                <a:ext cx="324037" cy="73486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>
                <a:stCxn id="8" idx="4"/>
                <a:endCxn id="33" idx="4"/>
              </p:cNvCxnSpPr>
              <p:nvPr/>
            </p:nvCxnSpPr>
            <p:spPr>
              <a:xfrm flipH="1">
                <a:off x="4351367" y="579752"/>
                <a:ext cx="1710237" cy="606922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>
                <a:stCxn id="8" idx="4"/>
              </p:cNvCxnSpPr>
              <p:nvPr/>
            </p:nvCxnSpPr>
            <p:spPr>
              <a:xfrm flipH="1">
                <a:off x="3891019" y="579752"/>
                <a:ext cx="2170584" cy="189203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Прямая со стрелкой 1023"/>
              <p:cNvCxnSpPr>
                <a:stCxn id="8" idx="4"/>
              </p:cNvCxnSpPr>
              <p:nvPr/>
            </p:nvCxnSpPr>
            <p:spPr>
              <a:xfrm flipH="1">
                <a:off x="4112677" y="579751"/>
                <a:ext cx="1948926" cy="2266192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0" name="Прямая со стрелкой 1029"/>
              <p:cNvCxnSpPr>
                <a:stCxn id="8" idx="4"/>
                <a:endCxn id="34" idx="5"/>
              </p:cNvCxnSpPr>
              <p:nvPr/>
            </p:nvCxnSpPr>
            <p:spPr>
              <a:xfrm flipH="1">
                <a:off x="4975979" y="579752"/>
                <a:ext cx="1085625" cy="2283373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Прямая со стрелкой 1031"/>
              <p:cNvCxnSpPr>
                <a:endCxn id="7" idx="1"/>
              </p:cNvCxnSpPr>
              <p:nvPr/>
            </p:nvCxnSpPr>
            <p:spPr>
              <a:xfrm flipH="1">
                <a:off x="5933863" y="601425"/>
                <a:ext cx="127741" cy="2106215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Прямая со стрелкой 1033"/>
              <p:cNvCxnSpPr>
                <a:stCxn id="8" idx="4"/>
                <a:endCxn id="36" idx="0"/>
              </p:cNvCxnSpPr>
              <p:nvPr/>
            </p:nvCxnSpPr>
            <p:spPr>
              <a:xfrm>
                <a:off x="6061604" y="579752"/>
                <a:ext cx="2436172" cy="1062764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Прямая со стрелкой 1035"/>
              <p:cNvCxnSpPr>
                <a:stCxn id="8" idx="4"/>
                <a:endCxn id="37" idx="0"/>
              </p:cNvCxnSpPr>
              <p:nvPr/>
            </p:nvCxnSpPr>
            <p:spPr>
              <a:xfrm>
                <a:off x="6061604" y="579752"/>
                <a:ext cx="2251257" cy="1677566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Прямая со стрелкой 1037"/>
              <p:cNvCxnSpPr>
                <a:stCxn id="8" idx="4"/>
                <a:endCxn id="39" idx="2"/>
              </p:cNvCxnSpPr>
              <p:nvPr/>
            </p:nvCxnSpPr>
            <p:spPr>
              <a:xfrm>
                <a:off x="6061604" y="579752"/>
                <a:ext cx="2240062" cy="2981904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Прямая со стрелкой 1039"/>
              <p:cNvCxnSpPr>
                <a:stCxn id="8" idx="4"/>
                <a:endCxn id="40" idx="2"/>
              </p:cNvCxnSpPr>
              <p:nvPr/>
            </p:nvCxnSpPr>
            <p:spPr>
              <a:xfrm>
                <a:off x="6061604" y="579752"/>
                <a:ext cx="2185933" cy="3790134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Прямая со стрелкой 1041"/>
              <p:cNvCxnSpPr>
                <a:stCxn id="8" idx="4"/>
                <a:endCxn id="41" idx="2"/>
              </p:cNvCxnSpPr>
              <p:nvPr/>
            </p:nvCxnSpPr>
            <p:spPr>
              <a:xfrm>
                <a:off x="6061604" y="579752"/>
                <a:ext cx="1816103" cy="4580950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Прямая со стрелкой 1069"/>
              <p:cNvCxnSpPr>
                <a:stCxn id="8" idx="4"/>
                <a:endCxn id="38" idx="1"/>
              </p:cNvCxnSpPr>
              <p:nvPr/>
            </p:nvCxnSpPr>
            <p:spPr>
              <a:xfrm>
                <a:off x="6061604" y="579752"/>
                <a:ext cx="2447190" cy="2071841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531130" y="311129"/>
                <a:ext cx="533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ГГФ</a:t>
                </a:r>
                <a:endParaRPr lang="ru-RU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52630" y="1909395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ФиПН</a:t>
                </a:r>
                <a:endParaRPr lang="ru-R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06904" y="2538300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НБ</a:t>
                </a:r>
                <a:endParaRPr lang="ru-RU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305072" y="2940078"/>
                <a:ext cx="2067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Музей истории ТГУ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57705" y="1068478"/>
                <a:ext cx="72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ФизФ</a:t>
                </a:r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82042" y="2478823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БИ</a:t>
                </a:r>
                <a:endParaRPr lang="ru-RU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06014" y="3055916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ИЭиМ</a:t>
                </a:r>
                <a:endParaRPr lang="ru-RU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568437" y="3895294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ЮИ</a:t>
                </a:r>
                <a:endParaRPr lang="ru-RU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73905" y="4598263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ФФизк</a:t>
                </a:r>
                <a:endParaRPr lang="ru-RU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57053" y="5367094"/>
                <a:ext cx="992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МехМат</a:t>
                </a:r>
                <a:endParaRPr lang="ru-RU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48376" y="3178233"/>
                <a:ext cx="457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ХФ</a:t>
                </a:r>
                <a:endParaRPr lang="ru-RU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705312" y="3472150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ФтФ</a:t>
                </a:r>
                <a:endParaRPr lang="ru-RU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89448" y="3884039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ФПМК</a:t>
                </a:r>
                <a:endParaRPr lang="ru-RU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619822" y="4056554"/>
                <a:ext cx="524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ФЖ</a:t>
                </a:r>
                <a:endParaRPr lang="ru-RU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78465" y="4304029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ФсФ</a:t>
                </a:r>
                <a:endParaRPr lang="ru-RU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816084" y="4631082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ФилФ</a:t>
                </a:r>
                <a:endParaRPr lang="ru-RU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407610" y="5279154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ИИиК</a:t>
                </a:r>
                <a:endParaRPr lang="ru-RU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33088" y="4712352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ФИТ</a:t>
                </a:r>
                <a:endParaRPr lang="ru-RU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422304" y="4853492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ФИЯ</a:t>
                </a:r>
                <a:endParaRPr lang="ru-RU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382992" y="5668877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РФФ</a:t>
                </a:r>
                <a:endParaRPr lang="ru-RU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48618" y="5642651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ФПсих</a:t>
                </a:r>
                <a:endParaRPr lang="ru-RU" dirty="0"/>
              </a:p>
            </p:txBody>
          </p:sp>
        </p:grpSp>
      </p:grpSp>
      <p:sp>
        <p:nvSpPr>
          <p:cNvPr id="70" name="Прямоугольник 69"/>
          <p:cNvSpPr/>
          <p:nvPr/>
        </p:nvSpPr>
        <p:spPr>
          <a:xfrm>
            <a:off x="151002" y="281354"/>
            <a:ext cx="4395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ПРОБЛЕМА</a:t>
            </a:r>
          </a:p>
          <a:p>
            <a:r>
              <a:rPr lang="ru-RU" sz="2000" dirty="0" smtClean="0"/>
              <a:t>Нехватка ресурсов для обеспечения сохранности, хранения, исследования и демонстрации музейных коллекций, а также дефицит кадров не позволяет музеям ответить на вызовы времени и  эффективно включиться в решение стратегических задач университета</a:t>
            </a:r>
            <a:endParaRPr lang="ru-RU" sz="2000" dirty="0"/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6" y="3180531"/>
            <a:ext cx="3786127" cy="2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7</a:t>
            </a:fld>
            <a:endParaRPr lang="ru-RU" dirty="0"/>
          </a:p>
        </p:txBody>
      </p:sp>
      <p:pic>
        <p:nvPicPr>
          <p:cNvPr id="85" name="image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80" y="2140460"/>
            <a:ext cx="10765052" cy="349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72BC"/>
                </a:solidFill>
                <a:latin typeface="+mj-lt"/>
              </a:rPr>
              <a:t>Что позволяет зарубежным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72BC"/>
                </a:solidFill>
                <a:latin typeface="+mj-lt"/>
              </a:rPr>
              <a:t>университетским музеям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72BC"/>
                </a:solidFill>
                <a:latin typeface="+mj-lt"/>
              </a:rPr>
              <a:t>двигаться в ногу с университетом?</a:t>
            </a:r>
            <a:endParaRPr lang="ru-RU" sz="5400" b="1" dirty="0">
              <a:solidFill>
                <a:srgbClr val="0072BC"/>
              </a:solidFill>
              <a:latin typeface="+mj-lt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9778" y="336366"/>
            <a:ext cx="11195875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Бэнчмаркинг</a:t>
            </a:r>
            <a:endParaRPr lang="ru-RU" b="1" dirty="0">
              <a:latin typeface="+mn-lt"/>
            </a:endParaRPr>
          </a:p>
        </p:txBody>
      </p:sp>
      <p:sp>
        <p:nvSpPr>
          <p:cNvPr id="8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79" y="1998022"/>
            <a:ext cx="11389306" cy="4261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«Кризис </a:t>
            </a:r>
            <a:r>
              <a:rPr lang="ru-RU" sz="2400" dirty="0"/>
              <a:t>университетского музея»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(«кризис ресурсов», «кризис признания» и «кризис цели»)           </a:t>
            </a:r>
            <a:r>
              <a:rPr lang="ru-RU" sz="2400" dirty="0" smtClean="0"/>
              <a:t>в 1980-1990-х гг.: </a:t>
            </a:r>
          </a:p>
          <a:p>
            <a:r>
              <a:rPr lang="ru-RU" sz="2400" dirty="0"/>
              <a:t>сокращение государственного </a:t>
            </a:r>
            <a:r>
              <a:rPr lang="ru-RU" sz="2400" dirty="0" smtClean="0"/>
              <a:t>финансирования</a:t>
            </a:r>
          </a:p>
          <a:p>
            <a:r>
              <a:rPr lang="ru-RU" sz="2400" dirty="0" smtClean="0"/>
              <a:t>структурные </a:t>
            </a:r>
            <a:r>
              <a:rPr lang="ru-RU" sz="2400" dirty="0"/>
              <a:t>изменения в высшем </a:t>
            </a:r>
            <a:r>
              <a:rPr lang="ru-RU" sz="2400" dirty="0" smtClean="0"/>
              <a:t>образовании</a:t>
            </a:r>
          </a:p>
          <a:p>
            <a:r>
              <a:rPr lang="ru-RU" sz="2400" dirty="0" smtClean="0"/>
              <a:t>изменение </a:t>
            </a:r>
            <a:r>
              <a:rPr lang="ru-RU" sz="2400" dirty="0"/>
              <a:t>в содержании и методологии преподавания и </a:t>
            </a:r>
            <a:r>
              <a:rPr lang="ru-RU" sz="2400" dirty="0" smtClean="0"/>
              <a:t>смещение </a:t>
            </a:r>
            <a:r>
              <a:rPr lang="ru-RU" sz="2400" dirty="0"/>
              <a:t>исследовательских </a:t>
            </a:r>
            <a:r>
              <a:rPr lang="ru-RU" sz="2400" dirty="0" smtClean="0"/>
              <a:t>интересов привели к </a:t>
            </a:r>
            <a:r>
              <a:rPr lang="ru-RU" sz="2400" b="1" dirty="0" smtClean="0">
                <a:solidFill>
                  <a:srgbClr val="0072BC"/>
                </a:solidFill>
              </a:rPr>
              <a:t>утрате актуальности музейных коллекций</a:t>
            </a:r>
          </a:p>
          <a:p>
            <a:r>
              <a:rPr lang="ru-RU" sz="2400" dirty="0" smtClean="0"/>
              <a:t>нехватка персонала</a:t>
            </a:r>
          </a:p>
          <a:p>
            <a:pPr marL="514350" indent="-514350">
              <a:buAutoNum type="arabicPeriod"/>
            </a:pPr>
            <a:endParaRPr lang="ru-RU" sz="24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9778" y="336366"/>
            <a:ext cx="11239837" cy="82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+mn-lt"/>
              </a:rPr>
              <a:t>Кризис зарубежных университетских музеев </a:t>
            </a:r>
          </a:p>
        </p:txBody>
      </p:sp>
      <p:sp>
        <p:nvSpPr>
          <p:cNvPr id="8" name="Shape 14"/>
          <p:cNvSpPr/>
          <p:nvPr/>
        </p:nvSpPr>
        <p:spPr>
          <a:xfrm>
            <a:off x="1408856" y="5876227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Университетский музей - 2035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2019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1271</Words>
  <Application>Microsoft Office PowerPoint</Application>
  <PresentationFormat>Произвольный</PresentationFormat>
  <Paragraphs>334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Образование, Наука и Просвещение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Университетский музей-2035</dc:title>
  <dc:creator>Людмила Панкратова</dc:creator>
  <cp:lastModifiedBy>Employee</cp:lastModifiedBy>
  <cp:revision>449</cp:revision>
  <dcterms:created xsi:type="dcterms:W3CDTF">2019-03-05T13:56:01Z</dcterms:created>
  <dcterms:modified xsi:type="dcterms:W3CDTF">2019-04-03T04:11:57Z</dcterms:modified>
</cp:coreProperties>
</file>